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3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4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5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6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7.xml" ContentType="application/vnd.openxmlformats-officedocument.presentationml.notesSl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1"/>
  </p:notesMasterIdLst>
  <p:handoutMasterIdLst>
    <p:handoutMasterId r:id="rId12"/>
  </p:handoutMasterIdLst>
  <p:sldIdLst>
    <p:sldId id="257" r:id="rId3"/>
    <p:sldId id="258" r:id="rId4"/>
    <p:sldId id="264" r:id="rId5"/>
    <p:sldId id="265" r:id="rId6"/>
    <p:sldId id="269" r:id="rId7"/>
    <p:sldId id="274" r:id="rId8"/>
    <p:sldId id="273" r:id="rId9"/>
    <p:sldId id="27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CCEC"/>
    <a:srgbClr val="FFF52B"/>
    <a:srgbClr val="FFF527"/>
    <a:srgbClr val="F4F9FD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71960" autoAdjust="0"/>
  </p:normalViewPr>
  <p:slideViewPr>
    <p:cSldViewPr snapToGrid="0">
      <p:cViewPr varScale="1">
        <p:scale>
          <a:sx n="67" d="100"/>
          <a:sy n="67" d="100"/>
        </p:scale>
        <p:origin x="145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322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45BA1-980A-4507-BE5A-5C1E7C2FFD8F}" type="datetimeFigureOut">
              <a:rPr lang="en-US"/>
              <a:t>9/19/2013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03411-58E2-43FD-AE1D-AD77DFF8CB20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3416D-7FED-43BC-AA7C-D92DBA01ED64}" type="datetimeFigureOut">
              <a:rPr lang="en-US"/>
              <a:t>9/19/2013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C57A8-AE18-4654-B6AF-04B3577165BE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fr-CA" smtClean="0"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40276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Préciser aux élèves que la</a:t>
            </a:r>
            <a:r>
              <a:rPr lang="fr-CA" baseline="0" dirty="0" smtClean="0"/>
              <a:t> Terre est la seule planète de notre système solaire où l’on retrouve l’eau sous ses 3 états.</a:t>
            </a:r>
          </a:p>
          <a:p>
            <a:endParaRPr lang="fr-CA" baseline="0" dirty="0" smtClean="0"/>
          </a:p>
          <a:p>
            <a:r>
              <a:rPr lang="fr-CA" sz="1200" b="1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L’eau occupe 70 % de la surface de la Terre</a:t>
            </a:r>
            <a:r>
              <a:rPr lang="fr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C’est pour cela qu’on la nomme « </a:t>
            </a:r>
            <a:r>
              <a:rPr lang="fr-CA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planète bleue </a:t>
            </a:r>
            <a:r>
              <a:rPr lang="fr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», lorsqu’on l’observe</a:t>
            </a:r>
            <a:r>
              <a:rPr lang="fr-CA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depuis l’espace</a:t>
            </a:r>
            <a:r>
              <a:rPr lang="fr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fr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répartition de l’eau est la suivante :</a:t>
            </a:r>
          </a:p>
          <a:p>
            <a:r>
              <a:rPr lang="fr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97 % de l’eau de la Terre est salée et se retrouve dans les océans.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Seulement 1 % est douce et accessible facilement par le biais des lacs et des rivières.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 2 % restant sont emprisonnés dans les glaces (banquise et glaciers) et sont aussi de l’eau douce. </a:t>
            </a:r>
            <a:endParaRPr lang="fr-CA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20425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Avant</a:t>
            </a:r>
            <a:r>
              <a:rPr lang="fr-CA" baseline="0" dirty="0" smtClean="0"/>
              <a:t> d’appuyer, d</a:t>
            </a:r>
            <a:r>
              <a:rPr lang="fr-CA" dirty="0" smtClean="0"/>
              <a:t>emander aux élèves s’ils se souviennent</a:t>
            </a:r>
            <a:r>
              <a:rPr lang="fr-CA" baseline="0" dirty="0" smtClean="0"/>
              <a:t> des 3 réservoirs de circulation du cycle du carbone ? </a:t>
            </a:r>
            <a:r>
              <a:rPr lang="fr-CA" b="1" baseline="0" dirty="0" smtClean="0"/>
              <a:t>Réponse : ce sont les mêmes que pour le cycle du carbone</a:t>
            </a:r>
            <a:r>
              <a:rPr lang="fr-CA" baseline="0" dirty="0" smtClean="0"/>
              <a:t>.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fr-CA" smtClean="0"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77446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buClr>
                <a:srgbClr val="9A5315"/>
              </a:buClr>
            </a:pPr>
            <a:r>
              <a:rPr lang="fr-FR" b="0" noProof="1" smtClean="0"/>
              <a:t>Préciser</a:t>
            </a:r>
            <a:r>
              <a:rPr lang="fr-FR" b="0" baseline="0" noProof="1" smtClean="0"/>
              <a:t> aux  élèves de bien écouter et de bien retenir les termes qui vont apparaitre (une question leur sera posée à l’acétate suivante).</a:t>
            </a:r>
            <a:endParaRPr lang="fr-FR" b="0" noProof="1" smtClean="0"/>
          </a:p>
          <a:p>
            <a:pPr algn="just">
              <a:buClr>
                <a:srgbClr val="9A5315"/>
              </a:buClr>
            </a:pPr>
            <a:endParaRPr lang="fr-FR" b="1" noProof="1" smtClean="0"/>
          </a:p>
          <a:p>
            <a:pPr algn="just">
              <a:buClr>
                <a:srgbClr val="9A5315"/>
              </a:buClr>
            </a:pPr>
            <a:r>
              <a:rPr lang="fr-FR" b="1" noProof="1" smtClean="0"/>
              <a:t>1</a:t>
            </a:r>
            <a:r>
              <a:rPr lang="fr-FR" b="1" baseline="30000" noProof="1" smtClean="0"/>
              <a:t>ere</a:t>
            </a:r>
            <a:r>
              <a:rPr lang="fr-FR" b="1" baseline="0" noProof="1" smtClean="0"/>
              <a:t> étape </a:t>
            </a:r>
            <a:r>
              <a:rPr lang="fr-FR" baseline="0" noProof="1" smtClean="0"/>
              <a:t>:</a:t>
            </a:r>
          </a:p>
          <a:p>
            <a:pPr algn="just">
              <a:buClr>
                <a:srgbClr val="9A5315"/>
              </a:buClr>
            </a:pPr>
            <a:r>
              <a:rPr lang="fr-FR" noProof="1" smtClean="0"/>
              <a:t>La chaleur des rayons du soleil va faire en sorte que l’eau va subir un processus </a:t>
            </a:r>
            <a:r>
              <a:rPr lang="fr-FR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d’évaporation</a:t>
            </a:r>
            <a:r>
              <a:rPr lang="fr-FR" noProof="1" smtClean="0"/>
              <a:t> pour se transformer en particules d’eau très fines.</a:t>
            </a:r>
          </a:p>
          <a:p>
            <a:pPr algn="just">
              <a:buClr>
                <a:srgbClr val="9A5315"/>
              </a:buClr>
            </a:pPr>
            <a:r>
              <a:rPr lang="fr-FR" noProof="1" smtClean="0"/>
              <a:t>Sur les continents, ce processus va être assuré par les végétaux (plantes et arbres) grâce à l’</a:t>
            </a:r>
            <a:r>
              <a:rPr lang="fr-FR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évapotranspiration</a:t>
            </a:r>
            <a:r>
              <a:rPr lang="fr-FR" noProof="1" smtClean="0"/>
              <a:t> (processus qui s’opère pendant la </a:t>
            </a:r>
            <a:r>
              <a:rPr lang="fr-FR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photosynthèse</a:t>
            </a:r>
            <a:r>
              <a:rPr lang="fr-FR" noProof="1" smtClean="0"/>
              <a:t>). </a:t>
            </a:r>
          </a:p>
          <a:p>
            <a:pPr algn="just">
              <a:buClr>
                <a:srgbClr val="9A5315"/>
              </a:buClr>
            </a:pPr>
            <a:endParaRPr lang="fr-FR" b="1" noProof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Clr>
                <a:srgbClr val="9A5315"/>
              </a:buClr>
            </a:pPr>
            <a:r>
              <a:rPr lang="fr-FR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fr-FR" b="1" baseline="30000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fr-FR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étape </a:t>
            </a:r>
            <a:r>
              <a:rPr lang="fr-FR" b="0" noProof="1" smtClean="0">
                <a:effectLst/>
              </a:rPr>
              <a:t>: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SzTx/>
              <a:buFontTx/>
              <a:buNone/>
              <a:tabLst/>
              <a:defRPr/>
            </a:pPr>
            <a:r>
              <a:rPr lang="fr-FR" noProof="1" smtClean="0"/>
              <a:t>Ces particules vont ensuite se regrouper pour former les nuages. C’est le processus de </a:t>
            </a:r>
            <a:r>
              <a:rPr lang="fr-FR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condensation</a:t>
            </a:r>
            <a:r>
              <a:rPr lang="fr-FR" noProof="1" smtClean="0"/>
              <a:t>.</a:t>
            </a:r>
          </a:p>
          <a:p>
            <a:pPr algn="just">
              <a:buClr>
                <a:srgbClr val="9A5315"/>
              </a:buClr>
            </a:pPr>
            <a:endParaRPr lang="fr-FR" b="0" noProof="1" smtClean="0">
              <a:effectLst/>
            </a:endParaRPr>
          </a:p>
          <a:p>
            <a:pPr algn="just">
              <a:buClr>
                <a:srgbClr val="9A5315"/>
              </a:buClr>
            </a:pPr>
            <a:r>
              <a:rPr lang="fr-FR" b="1" noProof="1" smtClean="0">
                <a:effectLst/>
              </a:rPr>
              <a:t>3</a:t>
            </a:r>
            <a:r>
              <a:rPr lang="fr-FR" b="1" baseline="30000" noProof="1" smtClean="0">
                <a:effectLst/>
              </a:rPr>
              <a:t>e</a:t>
            </a:r>
            <a:r>
              <a:rPr lang="fr-FR" b="1" noProof="1" smtClean="0">
                <a:effectLst/>
              </a:rPr>
              <a:t> étape </a:t>
            </a:r>
            <a:r>
              <a:rPr lang="fr-FR" b="0" noProof="1" smtClean="0">
                <a:effectLst/>
              </a:rPr>
              <a:t>: 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SzTx/>
              <a:buFontTx/>
              <a:buNone/>
              <a:tabLst/>
              <a:defRPr/>
            </a:pPr>
            <a:r>
              <a:rPr lang="fr-FR" noProof="1" smtClean="0"/>
              <a:t>Les nuages vont voyager par</a:t>
            </a:r>
            <a:r>
              <a:rPr lang="fr-FR" baseline="0" noProof="1" smtClean="0"/>
              <a:t> le biais des courants aériens </a:t>
            </a:r>
            <a:r>
              <a:rPr lang="fr-FR" noProof="1" smtClean="0"/>
              <a:t>pour retomber sous forme de pluie ou de neige (quand les températures sont assez basses). C’est le processus de </a:t>
            </a:r>
            <a:r>
              <a:rPr lang="fr-FR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précipitation</a:t>
            </a:r>
            <a:r>
              <a:rPr lang="fr-FR" noProof="1" smtClean="0"/>
              <a:t>.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SzTx/>
              <a:buFontTx/>
              <a:buNone/>
              <a:tabLst/>
              <a:defRPr/>
            </a:pPr>
            <a:endParaRPr lang="fr-FR" noProof="1" smtClean="0"/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SzTx/>
              <a:buFontTx/>
              <a:buNone/>
              <a:tabLst/>
              <a:defRPr/>
            </a:pPr>
            <a:r>
              <a:rPr lang="fr-FR" b="1" noProof="1" smtClean="0"/>
              <a:t>4</a:t>
            </a:r>
            <a:r>
              <a:rPr lang="fr-FR" b="1" baseline="30000" noProof="1" smtClean="0"/>
              <a:t>e</a:t>
            </a:r>
            <a:r>
              <a:rPr lang="fr-FR" b="1" noProof="1" smtClean="0"/>
              <a:t> étape </a:t>
            </a:r>
            <a:r>
              <a:rPr lang="fr-FR" noProof="1" smtClean="0"/>
              <a:t>: 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SzTx/>
              <a:buFontTx/>
              <a:buNone/>
              <a:tabLst/>
              <a:defRPr/>
            </a:pPr>
            <a:r>
              <a:rPr lang="fr-FR" noProof="1" smtClean="0"/>
              <a:t>Dans les</a:t>
            </a:r>
            <a:r>
              <a:rPr lang="fr-FR" baseline="0" noProof="1" smtClean="0"/>
              <a:t> montagnes et les hauts reliefs, la neige va s’accumuler et finir par s’écouler lorsque la température va augmenter</a:t>
            </a:r>
            <a:r>
              <a:rPr lang="fr-FR" noProof="1" smtClean="0"/>
              <a:t>. 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SzTx/>
              <a:buFontTx/>
              <a:buNone/>
              <a:tabLst/>
              <a:defRPr/>
            </a:pPr>
            <a:r>
              <a:rPr lang="fr-FR" noProof="1" smtClean="0"/>
              <a:t>Dans les plaines, l’eau</a:t>
            </a:r>
            <a:r>
              <a:rPr lang="fr-FR" baseline="0" noProof="1" smtClean="0"/>
              <a:t> de précipitation va aller rejoindre les cours d’eau (fleuves et rivières).</a:t>
            </a:r>
            <a:r>
              <a:rPr lang="fr-FR" noProof="1" smtClean="0"/>
              <a:t> 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SzTx/>
              <a:buFontTx/>
              <a:buNone/>
              <a:tabLst/>
              <a:defRPr/>
            </a:pPr>
            <a:r>
              <a:rPr lang="fr-FR" noProof="1" smtClean="0"/>
              <a:t>Dans les 2 cas, il s’agit du </a:t>
            </a:r>
            <a:r>
              <a:rPr lang="fr-FR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ruissellement</a:t>
            </a:r>
            <a:r>
              <a:rPr lang="fr-FR" noProof="1" smtClean="0"/>
              <a:t>.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SzTx/>
              <a:buFontTx/>
              <a:buNone/>
              <a:tabLst/>
              <a:defRPr/>
            </a:pPr>
            <a:r>
              <a:rPr lang="fr-FR" noProof="1" smtClean="0"/>
              <a:t>L’eau</a:t>
            </a:r>
            <a:r>
              <a:rPr lang="fr-FR" baseline="0" noProof="1" smtClean="0"/>
              <a:t> va se retrouver dans le sol par </a:t>
            </a:r>
            <a:r>
              <a:rPr lang="fr-FR" b="1" baseline="0" noProof="1" smtClean="0"/>
              <a:t>infiltration </a:t>
            </a:r>
            <a:r>
              <a:rPr lang="fr-FR" b="0" baseline="0" noProof="1" smtClean="0"/>
              <a:t>et va aller rejoindre les </a:t>
            </a:r>
            <a:r>
              <a:rPr lang="fr-FR" b="1" u="sng" baseline="0" noProof="1" smtClean="0"/>
              <a:t>nappes phréatiques </a:t>
            </a:r>
            <a:r>
              <a:rPr lang="fr-FR" b="0" baseline="0" noProof="1" smtClean="0"/>
              <a:t>(rivières souterraines).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SzTx/>
              <a:buFontTx/>
              <a:buNone/>
              <a:tabLst/>
              <a:defRPr/>
            </a:pPr>
            <a:endParaRPr lang="fr-FR" b="0" baseline="0" noProof="1" smtClean="0"/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SzTx/>
              <a:buFontTx/>
              <a:buNone/>
              <a:tabLst/>
              <a:defRPr/>
            </a:pPr>
            <a:r>
              <a:rPr lang="fr-FR" b="1" baseline="0" noProof="1" smtClean="0"/>
              <a:t>5</a:t>
            </a:r>
            <a:r>
              <a:rPr lang="fr-FR" b="1" baseline="30000" noProof="1" smtClean="0"/>
              <a:t>e</a:t>
            </a:r>
            <a:r>
              <a:rPr lang="fr-FR" b="1" baseline="0" noProof="1" smtClean="0"/>
              <a:t> étape </a:t>
            </a:r>
            <a:r>
              <a:rPr lang="fr-FR" b="0" baseline="0" noProof="1" smtClean="0"/>
              <a:t>:</a:t>
            </a:r>
          </a:p>
          <a:p>
            <a:pPr algn="just">
              <a:buClr>
                <a:srgbClr val="9A5315"/>
              </a:buClr>
            </a:pPr>
            <a:r>
              <a:rPr lang="fr-FR" noProof="1" smtClean="0"/>
              <a:t>Que ce soit à la surface ou dans le sol (</a:t>
            </a:r>
            <a:r>
              <a:rPr lang="fr-FR" b="0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écoulement souterrain</a:t>
            </a:r>
            <a:r>
              <a:rPr lang="fr-FR" noProof="1" smtClean="0"/>
              <a:t>), l’eau va continuer de </a:t>
            </a:r>
            <a:r>
              <a:rPr lang="fr-FR" b="1" noProof="1" smtClean="0"/>
              <a:t>ruisseler</a:t>
            </a:r>
            <a:r>
              <a:rPr lang="fr-FR" noProof="1" smtClean="0"/>
              <a:t> pour aller se jeter</a:t>
            </a:r>
            <a:r>
              <a:rPr lang="fr-FR" baseline="0" noProof="1" smtClean="0"/>
              <a:t> dans </a:t>
            </a:r>
            <a:r>
              <a:rPr lang="fr-FR" noProof="1" smtClean="0"/>
              <a:t>les océans.</a:t>
            </a:r>
          </a:p>
          <a:p>
            <a:pPr algn="just">
              <a:buClr>
                <a:srgbClr val="9A5315"/>
              </a:buClr>
            </a:pPr>
            <a:endParaRPr lang="fr-FR" noProof="1" smtClean="0"/>
          </a:p>
          <a:p>
            <a:pPr algn="just">
              <a:buClr>
                <a:srgbClr val="9A5315"/>
              </a:buClr>
            </a:pPr>
            <a:r>
              <a:rPr lang="fr-FR" noProof="1" smtClean="0"/>
              <a:t>Ainsi l’eau vient de faire un voyage en circuit fermé, c’est cela que l’on nomme le </a:t>
            </a:r>
            <a:r>
              <a:rPr lang="fr-FR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cycle de l’eau</a:t>
            </a:r>
            <a:r>
              <a:rPr lang="fr-FR" noProof="1" smtClean="0"/>
              <a:t>.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SzTx/>
              <a:buFontTx/>
              <a:buNone/>
              <a:tabLst/>
              <a:defRPr/>
            </a:pPr>
            <a:endParaRPr lang="fr-FR" b="0" baseline="0" noProof="1" smtClean="0"/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SzTx/>
              <a:buFontTx/>
              <a:buNone/>
              <a:tabLst/>
              <a:defRPr/>
            </a:pPr>
            <a:endParaRPr lang="fr-FR" b="1" baseline="0" noProof="1" smtClean="0"/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SzTx/>
              <a:buFontTx/>
              <a:buNone/>
              <a:tabLst/>
              <a:defRPr/>
            </a:pPr>
            <a:endParaRPr lang="fr-FR" b="1" noProof="1" smtClean="0"/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SzTx/>
              <a:buFontTx/>
              <a:buNone/>
              <a:tabLst/>
              <a:defRPr/>
            </a:pPr>
            <a:endParaRPr lang="fr-FR" noProof="1" smtClean="0"/>
          </a:p>
          <a:p>
            <a:pPr algn="just">
              <a:buClr>
                <a:srgbClr val="9A5315"/>
              </a:buClr>
            </a:pPr>
            <a:endParaRPr lang="fr-FR" b="0" noProof="1" smtClean="0">
              <a:effectLst/>
            </a:endParaRP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797500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b="0" dirty="0" smtClean="0"/>
              <a:t>Cette acétate sert de résumé</a:t>
            </a:r>
            <a:r>
              <a:rPr lang="fr-CA" b="0" baseline="0" dirty="0" smtClean="0"/>
              <a:t> et pour voir si les élèves ont bien compris le cycle de l’eau. </a:t>
            </a:r>
            <a:r>
              <a:rPr lang="fr-CA" b="0" dirty="0" smtClean="0"/>
              <a:t>Demander aux élèves de</a:t>
            </a:r>
            <a:r>
              <a:rPr lang="fr-CA" b="0" baseline="0" dirty="0" smtClean="0"/>
              <a:t> retrouver les processus :</a:t>
            </a:r>
          </a:p>
          <a:p>
            <a:endParaRPr lang="fr-CA" b="1" dirty="0" smtClean="0"/>
          </a:p>
          <a:p>
            <a:r>
              <a:rPr lang="fr-CA" b="1" dirty="0" smtClean="0"/>
              <a:t>1</a:t>
            </a:r>
            <a:r>
              <a:rPr lang="fr-CA" dirty="0" smtClean="0"/>
              <a:t>Évaporation</a:t>
            </a:r>
          </a:p>
          <a:p>
            <a:r>
              <a:rPr lang="fr-CA" b="1" baseline="0" dirty="0" smtClean="0"/>
              <a:t>2</a:t>
            </a:r>
            <a:r>
              <a:rPr lang="fr-CA" baseline="0" dirty="0" smtClean="0"/>
              <a:t>Évapotranspiration</a:t>
            </a:r>
          </a:p>
          <a:p>
            <a:r>
              <a:rPr lang="fr-CA" b="1" baseline="0" dirty="0" smtClean="0"/>
              <a:t>3</a:t>
            </a:r>
            <a:r>
              <a:rPr lang="fr-CA" baseline="0" dirty="0" smtClean="0"/>
              <a:t>Condensation</a:t>
            </a:r>
          </a:p>
          <a:p>
            <a:r>
              <a:rPr lang="fr-CA" b="1" baseline="0" dirty="0" smtClean="0"/>
              <a:t>4</a:t>
            </a:r>
            <a:r>
              <a:rPr lang="fr-CA" baseline="0" dirty="0" smtClean="0"/>
              <a:t>Précipitation</a:t>
            </a:r>
          </a:p>
          <a:p>
            <a:r>
              <a:rPr lang="fr-CA" b="1" baseline="0" dirty="0" smtClean="0"/>
              <a:t>5</a:t>
            </a:r>
            <a:r>
              <a:rPr lang="fr-CA" baseline="0" dirty="0" smtClean="0"/>
              <a:t>Infiltration</a:t>
            </a:r>
          </a:p>
          <a:p>
            <a:r>
              <a:rPr lang="fr-CA" b="1" baseline="0" dirty="0" smtClean="0"/>
              <a:t>6</a:t>
            </a:r>
            <a:r>
              <a:rPr lang="fr-CA" baseline="0" dirty="0" smtClean="0"/>
              <a:t>Ruissèlement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201915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fr-CA" dirty="0" smtClean="0"/>
              <a:t>Le graphique</a:t>
            </a:r>
            <a:r>
              <a:rPr lang="fr-CA" baseline="0" dirty="0" smtClean="0"/>
              <a:t> illustre bien les disparités sur les disponibilités d’eau douce. Certains pays n’ont pas un accès à l’eau très important et dans certains cas il s’agit même d’un problème grave. </a:t>
            </a:r>
            <a:r>
              <a:rPr lang="fr-CA" b="0" u="none" baseline="0" dirty="0" smtClean="0"/>
              <a:t>Les océans recouvrent 70 % de la surface de la Terre</a:t>
            </a:r>
            <a:r>
              <a:rPr lang="fr-CA" baseline="0" dirty="0" smtClean="0"/>
              <a:t>. L’eau salée correspond à 97 % de toute l’eau de la planète et seulement 3 % est potable (eau douce) et seulement 1 % disponible.</a:t>
            </a:r>
            <a:endParaRPr lang="fr-CA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486786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b="1" dirty="0" smtClean="0"/>
              <a:t>Eau</a:t>
            </a:r>
            <a:r>
              <a:rPr lang="fr-CA" b="1" baseline="0" dirty="0" smtClean="0"/>
              <a:t> potable renouvelable </a:t>
            </a:r>
            <a:r>
              <a:rPr lang="fr-CA" baseline="0" dirty="0" smtClean="0"/>
              <a:t>: </a:t>
            </a:r>
            <a:r>
              <a:rPr lang="fr-CA" b="1" u="sng" baseline="0" dirty="0" smtClean="0"/>
              <a:t>eau que l’on peut boire sans danger et qui peut être régénérée grâce au processus du cycle de l’eau</a:t>
            </a:r>
            <a:r>
              <a:rPr lang="fr-CA" baseline="0" dirty="0" smtClean="0"/>
              <a:t>. Par exemple, seule 1 % de l’eau des Grands Lacs est renouvelée par le biais du cycle de l’eau (grâce à la pluie et à la neige).</a:t>
            </a:r>
          </a:p>
          <a:p>
            <a:endParaRPr lang="fr-CA" dirty="0" smtClean="0"/>
          </a:p>
          <a:p>
            <a:r>
              <a:rPr lang="fr-CA" dirty="0" smtClean="0"/>
              <a:t>Le</a:t>
            </a:r>
            <a:r>
              <a:rPr lang="fr-CA" baseline="0" dirty="0" smtClean="0"/>
              <a:t> Canada se classe 3</a:t>
            </a:r>
            <a:r>
              <a:rPr lang="fr-CA" baseline="30000" dirty="0" smtClean="0"/>
              <a:t>e</a:t>
            </a:r>
            <a:r>
              <a:rPr lang="fr-CA" baseline="0" dirty="0" smtClean="0"/>
              <a:t> dans la catégorie des pays ayant les plus grandes réserves d’eau douce de la planète (après le Brésil et la Russie).</a:t>
            </a:r>
          </a:p>
          <a:p>
            <a:endParaRPr lang="fr-CA" baseline="0" dirty="0" smtClean="0"/>
          </a:p>
          <a:p>
            <a:r>
              <a:rPr lang="fr-CA" baseline="0" dirty="0" smtClean="0"/>
              <a:t>Les chiffres ne semblent pas importants, mais il ne faut pas oublier que de nombreux pays possèdent moins de 1 % des réserves mondiales. </a:t>
            </a:r>
          </a:p>
          <a:p>
            <a:endParaRPr lang="fr-CA" baseline="0" dirty="0" smtClean="0"/>
          </a:p>
          <a:p>
            <a:r>
              <a:rPr lang="fr-CA" baseline="0" dirty="0" smtClean="0"/>
              <a:t>Pour aider les élèves à se faire une meilleure idée, leur dire que l’eau de la planète est égale à 100 et leur préciser que le nombre de pays est de 200. S’il devait y avoir une répartition équitable de l’eau, autrement dit que tout le monde ait la même quantité, il faudrait diviser la quantité d’eau par le nombre de pays (100/200), ce qui donne 0,5 % par pays. Mais comme ce n’est pas le cas, certains pays ont un accès facilement à l’eau (comme le Canada) et dans d’autre pays il est plus difficile d’y avoir accès (comme la Chine).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951874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b="1" baseline="0" dirty="0" smtClean="0"/>
              <a:t>1</a:t>
            </a:r>
            <a:r>
              <a:rPr lang="fr-CA" b="1" baseline="30000" dirty="0" smtClean="0"/>
              <a:t>er</a:t>
            </a:r>
            <a:r>
              <a:rPr lang="fr-CA" b="1" baseline="0" dirty="0" smtClean="0"/>
              <a:t> point :</a:t>
            </a:r>
          </a:p>
          <a:p>
            <a:r>
              <a:rPr lang="fr-CA" baseline="0" dirty="0" smtClean="0"/>
              <a:t>Quels sont les 3 états </a:t>
            </a:r>
            <a:r>
              <a:rPr lang="fr-CA" baseline="0" smtClean="0"/>
              <a:t>de l’eau? </a:t>
            </a:r>
            <a:r>
              <a:rPr lang="fr-CA" b="1" baseline="0" dirty="0" smtClean="0"/>
              <a:t>Réponse : Solide, Liquide et Gazeux. </a:t>
            </a:r>
          </a:p>
          <a:p>
            <a:r>
              <a:rPr lang="fr-CA" b="0" baseline="0" dirty="0" smtClean="0"/>
              <a:t>Quels sont les 3 réservoirs? </a:t>
            </a:r>
            <a:r>
              <a:rPr lang="fr-CA" b="1" baseline="0" dirty="0" smtClean="0"/>
              <a:t>Réponse : l’Atmosphère, les Océans et la Biosphère.</a:t>
            </a:r>
          </a:p>
          <a:p>
            <a:endParaRPr lang="fr-CA" baseline="0" dirty="0" smtClean="0"/>
          </a:p>
          <a:p>
            <a:r>
              <a:rPr lang="fr-CA" b="1" baseline="0" dirty="0" smtClean="0"/>
              <a:t>2</a:t>
            </a:r>
            <a:r>
              <a:rPr lang="fr-CA" b="1" baseline="30000" dirty="0" smtClean="0"/>
              <a:t>e</a:t>
            </a:r>
            <a:r>
              <a:rPr lang="fr-CA" b="1" baseline="0" dirty="0" smtClean="0"/>
              <a:t> point :</a:t>
            </a:r>
          </a:p>
          <a:p>
            <a:r>
              <a:rPr lang="fr-CA" baseline="0" dirty="0" smtClean="0"/>
              <a:t>Quels sont les processus qui interviennent dans le cycle de l’eau ? </a:t>
            </a:r>
            <a:r>
              <a:rPr lang="fr-CA" b="1" baseline="0" dirty="0" smtClean="0"/>
              <a:t>Réponse : Évaporation, Évapotranspiration, Condensation, Précipitation, Infiltration et Ruissellement.</a:t>
            </a:r>
          </a:p>
          <a:p>
            <a:endParaRPr lang="fr-CA" b="1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33238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ois images avec légen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9/19/2013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‹N°›</a:t>
            </a:fld>
            <a:endParaRPr/>
          </a:p>
        </p:txBody>
      </p:sp>
      <p:grpSp>
        <p:nvGrpSpPr>
          <p:cNvPr id="84" name="Group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7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8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3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5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97" name="Picture Placeholder 33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grpSp>
        <p:nvGrpSpPr>
          <p:cNvPr id="98" name="Group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0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7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0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11" name="Picture Placeholder 33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grpSp>
        <p:nvGrpSpPr>
          <p:cNvPr id="112" name="Group 111"/>
          <p:cNvGrpSpPr/>
          <p:nvPr/>
        </p:nvGrpSpPr>
        <p:grpSpPr>
          <a:xfrm>
            <a:off x="5322489" y="34361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25" name="Picture Placeholder 33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6465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26" name="Text Placeholder 3"/>
          <p:cNvSpPr>
            <a:spLocks noGrp="1"/>
          </p:cNvSpPr>
          <p:nvPr>
            <p:ph type="body" sz="half" idx="21"/>
          </p:nvPr>
        </p:nvSpPr>
        <p:spPr>
          <a:xfrm>
            <a:off x="9066214" y="2048893"/>
            <a:ext cx="2286000" cy="2514599"/>
          </a:xfrm>
        </p:spPr>
        <p:txBody>
          <a:bodyPr anchor="ctr"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/>
          <a:lstStyle/>
          <a:p>
            <a:fld id="{4CF99945-0A15-4715-AB6C-F5E56CF20F70}" type="datetimeFigureOut">
              <a:rPr lang="en-US"/>
              <a:t>9/19/2013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/>
          <a:lstStyle>
            <a:lvl1pPr algn="l">
              <a:defRPr/>
            </a:lvl1pPr>
          </a:lstStyle>
          <a:p>
            <a:fld id="{022B156B-59AE-415F-B24B-8756D48BB977}" type="slidenum">
              <a:rPr/>
              <a:p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Freeform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Freeform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1" name="Freeform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2" name="Freeform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9/19/2013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9/19/2013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9/19/2013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9/19/2013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9/19/2013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9/19/2013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9/19/2013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9/19/2013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images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9/19/2013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‹N°›</a:t>
            </a:fld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574431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285120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6" name="Picture Placeholder 33"/>
          <p:cNvSpPr>
            <a:spLocks noGrp="1" noChangeAspect="1"/>
          </p:cNvSpPr>
          <p:nvPr>
            <p:ph type="pic" sz="quarter" idx="17"/>
          </p:nvPr>
        </p:nvSpPr>
        <p:spPr>
          <a:xfrm>
            <a:off x="833620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37" name="Picture Placeholder 33"/>
          <p:cNvSpPr>
            <a:spLocks noGrp="1" noChangeAspect="1"/>
          </p:cNvSpPr>
          <p:nvPr>
            <p:ph type="pic" sz="quarter" idx="18"/>
          </p:nvPr>
        </p:nvSpPr>
        <p:spPr>
          <a:xfrm>
            <a:off x="6544309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39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2423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half" idx="19"/>
          </p:nvPr>
        </p:nvSpPr>
        <p:spPr>
          <a:xfrm>
            <a:off x="6742908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ois images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9/19/2013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‹N°›</a:t>
            </a:fld>
            <a:endParaRPr/>
          </a:p>
        </p:txBody>
      </p:sp>
      <p:grpSp>
        <p:nvGrpSpPr>
          <p:cNvPr id="35" name="Group 34"/>
          <p:cNvGrpSpPr>
            <a:grpSpLocks noChangeAspect="1"/>
          </p:cNvGrpSpPr>
          <p:nvPr/>
        </p:nvGrpSpPr>
        <p:grpSpPr>
          <a:xfrm rot="5400000">
            <a:off x="4030971" y="647727"/>
            <a:ext cx="4116828" cy="338328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38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5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6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7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8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9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0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1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52" name="Group 51"/>
          <p:cNvGrpSpPr>
            <a:grpSpLocks noChangeAspect="1"/>
          </p:cNvGrpSpPr>
          <p:nvPr/>
        </p:nvGrpSpPr>
        <p:grpSpPr>
          <a:xfrm rot="5400000">
            <a:off x="263071" y="1127733"/>
            <a:ext cx="4114800" cy="3381614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65" name="Group 64"/>
          <p:cNvGrpSpPr>
            <a:grpSpLocks noChangeAspect="1"/>
          </p:cNvGrpSpPr>
          <p:nvPr/>
        </p:nvGrpSpPr>
        <p:grpSpPr>
          <a:xfrm rot="5400000">
            <a:off x="7803905" y="1127738"/>
            <a:ext cx="4114800" cy="338161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66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7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8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9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0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1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2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3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4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5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6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7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78" name="Picture Placeholder 33"/>
          <p:cNvSpPr>
            <a:spLocks noGrp="1"/>
          </p:cNvSpPr>
          <p:nvPr>
            <p:ph type="pic" sz="quarter" idx="18"/>
          </p:nvPr>
        </p:nvSpPr>
        <p:spPr>
          <a:xfrm>
            <a:off x="4599885" y="53340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79" name="Picture Placeholder 33"/>
          <p:cNvSpPr>
            <a:spLocks noGrp="1"/>
          </p:cNvSpPr>
          <p:nvPr>
            <p:ph type="pic" sz="quarter" idx="19"/>
          </p:nvPr>
        </p:nvSpPr>
        <p:spPr>
          <a:xfrm>
            <a:off x="834571" y="101359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80" name="Picture Placeholder 33"/>
          <p:cNvSpPr>
            <a:spLocks noGrp="1"/>
          </p:cNvSpPr>
          <p:nvPr>
            <p:ph type="pic" sz="quarter" idx="20"/>
          </p:nvPr>
        </p:nvSpPr>
        <p:spPr>
          <a:xfrm>
            <a:off x="8375405" y="1013591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81" name="Text Placeholder 3"/>
          <p:cNvSpPr>
            <a:spLocks noGrp="1"/>
          </p:cNvSpPr>
          <p:nvPr>
            <p:ph type="body" sz="half" idx="2"/>
          </p:nvPr>
        </p:nvSpPr>
        <p:spPr>
          <a:xfrm>
            <a:off x="948871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2" name="Text Placeholder 3"/>
          <p:cNvSpPr>
            <a:spLocks noGrp="1"/>
          </p:cNvSpPr>
          <p:nvPr>
            <p:ph type="body" sz="half" idx="21"/>
          </p:nvPr>
        </p:nvSpPr>
        <p:spPr>
          <a:xfrm>
            <a:off x="4707208" y="4582378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3" name="Text Placeholder 3"/>
          <p:cNvSpPr>
            <a:spLocks noGrp="1"/>
          </p:cNvSpPr>
          <p:nvPr>
            <p:ph type="body" sz="half" idx="22"/>
          </p:nvPr>
        </p:nvSpPr>
        <p:spPr>
          <a:xfrm>
            <a:off x="8489705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CF99945-0A15-4715-AB6C-F5E56CF20F70}" type="datetimeFigureOut">
              <a:rPr lang="en-US"/>
              <a:pPr/>
              <a:t>9/19/2013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22B156B-59AE-415F-B24B-8756D48BB977}" type="slidenum">
              <a:rPr/>
              <a:p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image" Target="../media/image7.jpeg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image" Target="../media/image6.jpe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image" Target="../media/image5.jpeg"/><Relationship Id="rId5" Type="http://schemas.openxmlformats.org/officeDocument/2006/relationships/tags" Target="../tags/tag7.xml"/><Relationship Id="rId10" Type="http://schemas.openxmlformats.org/officeDocument/2006/relationships/notesSlide" Target="../notesSlides/notesSlide2.xml"/><Relationship Id="rId4" Type="http://schemas.openxmlformats.org/officeDocument/2006/relationships/tags" Target="../tags/tag6.xml"/><Relationship Id="rId9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image" Target="../media/image9.WMF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image" Target="../media/image8.WMF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notesSlide" Target="../notesSlides/notesSlide3.xml"/><Relationship Id="rId5" Type="http://schemas.openxmlformats.org/officeDocument/2006/relationships/tags" Target="../tags/tag15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tags" Target="../tags/tag32.xml"/><Relationship Id="rId18" Type="http://schemas.openxmlformats.org/officeDocument/2006/relationships/tags" Target="../tags/tag37.xml"/><Relationship Id="rId26" Type="http://schemas.openxmlformats.org/officeDocument/2006/relationships/tags" Target="../tags/tag45.xml"/><Relationship Id="rId39" Type="http://schemas.openxmlformats.org/officeDocument/2006/relationships/tags" Target="../tags/tag58.xml"/><Relationship Id="rId3" Type="http://schemas.openxmlformats.org/officeDocument/2006/relationships/tags" Target="../tags/tag22.xml"/><Relationship Id="rId21" Type="http://schemas.openxmlformats.org/officeDocument/2006/relationships/tags" Target="../tags/tag40.xml"/><Relationship Id="rId34" Type="http://schemas.openxmlformats.org/officeDocument/2006/relationships/tags" Target="../tags/tag53.xml"/><Relationship Id="rId42" Type="http://schemas.openxmlformats.org/officeDocument/2006/relationships/notesSlide" Target="../notesSlides/notesSlide4.xml"/><Relationship Id="rId47" Type="http://schemas.openxmlformats.org/officeDocument/2006/relationships/image" Target="../media/image15.WMF"/><Relationship Id="rId50" Type="http://schemas.openxmlformats.org/officeDocument/2006/relationships/image" Target="../media/image18.PNG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17" Type="http://schemas.openxmlformats.org/officeDocument/2006/relationships/tags" Target="../tags/tag36.xml"/><Relationship Id="rId25" Type="http://schemas.openxmlformats.org/officeDocument/2006/relationships/tags" Target="../tags/tag44.xml"/><Relationship Id="rId33" Type="http://schemas.openxmlformats.org/officeDocument/2006/relationships/tags" Target="../tags/tag52.xml"/><Relationship Id="rId38" Type="http://schemas.openxmlformats.org/officeDocument/2006/relationships/tags" Target="../tags/tag57.xml"/><Relationship Id="rId46" Type="http://schemas.openxmlformats.org/officeDocument/2006/relationships/image" Target="../media/image14.WMF"/><Relationship Id="rId2" Type="http://schemas.openxmlformats.org/officeDocument/2006/relationships/tags" Target="../tags/tag21.xml"/><Relationship Id="rId16" Type="http://schemas.openxmlformats.org/officeDocument/2006/relationships/tags" Target="../tags/tag35.xml"/><Relationship Id="rId20" Type="http://schemas.openxmlformats.org/officeDocument/2006/relationships/tags" Target="../tags/tag39.xml"/><Relationship Id="rId29" Type="http://schemas.openxmlformats.org/officeDocument/2006/relationships/tags" Target="../tags/tag48.xml"/><Relationship Id="rId41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24" Type="http://schemas.openxmlformats.org/officeDocument/2006/relationships/tags" Target="../tags/tag43.xml"/><Relationship Id="rId32" Type="http://schemas.openxmlformats.org/officeDocument/2006/relationships/tags" Target="../tags/tag51.xml"/><Relationship Id="rId37" Type="http://schemas.openxmlformats.org/officeDocument/2006/relationships/tags" Target="../tags/tag56.xml"/><Relationship Id="rId40" Type="http://schemas.openxmlformats.org/officeDocument/2006/relationships/tags" Target="../tags/tag59.xml"/><Relationship Id="rId45" Type="http://schemas.openxmlformats.org/officeDocument/2006/relationships/image" Target="../media/image13.WMF"/><Relationship Id="rId5" Type="http://schemas.openxmlformats.org/officeDocument/2006/relationships/tags" Target="../tags/tag24.xml"/><Relationship Id="rId15" Type="http://schemas.openxmlformats.org/officeDocument/2006/relationships/tags" Target="../tags/tag34.xml"/><Relationship Id="rId23" Type="http://schemas.openxmlformats.org/officeDocument/2006/relationships/tags" Target="../tags/tag42.xml"/><Relationship Id="rId28" Type="http://schemas.openxmlformats.org/officeDocument/2006/relationships/tags" Target="../tags/tag47.xml"/><Relationship Id="rId36" Type="http://schemas.openxmlformats.org/officeDocument/2006/relationships/tags" Target="../tags/tag55.xml"/><Relationship Id="rId49" Type="http://schemas.openxmlformats.org/officeDocument/2006/relationships/image" Target="../media/image17.gif"/><Relationship Id="rId10" Type="http://schemas.openxmlformats.org/officeDocument/2006/relationships/tags" Target="../tags/tag29.xml"/><Relationship Id="rId19" Type="http://schemas.openxmlformats.org/officeDocument/2006/relationships/tags" Target="../tags/tag38.xml"/><Relationship Id="rId31" Type="http://schemas.openxmlformats.org/officeDocument/2006/relationships/tags" Target="../tags/tag50.xml"/><Relationship Id="rId44" Type="http://schemas.openxmlformats.org/officeDocument/2006/relationships/image" Target="../media/image12.PNG"/><Relationship Id="rId52" Type="http://schemas.openxmlformats.org/officeDocument/2006/relationships/image" Target="../media/image9.WMF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tags" Target="../tags/tag33.xml"/><Relationship Id="rId22" Type="http://schemas.openxmlformats.org/officeDocument/2006/relationships/tags" Target="../tags/tag41.xml"/><Relationship Id="rId27" Type="http://schemas.openxmlformats.org/officeDocument/2006/relationships/tags" Target="../tags/tag46.xml"/><Relationship Id="rId30" Type="http://schemas.openxmlformats.org/officeDocument/2006/relationships/tags" Target="../tags/tag49.xml"/><Relationship Id="rId35" Type="http://schemas.openxmlformats.org/officeDocument/2006/relationships/tags" Target="../tags/tag54.xml"/><Relationship Id="rId43" Type="http://schemas.openxmlformats.org/officeDocument/2006/relationships/image" Target="../media/image11.jpg"/><Relationship Id="rId48" Type="http://schemas.openxmlformats.org/officeDocument/2006/relationships/image" Target="../media/image16.PNG"/><Relationship Id="rId8" Type="http://schemas.openxmlformats.org/officeDocument/2006/relationships/tags" Target="../tags/tag27.xml"/><Relationship Id="rId51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67.xml"/><Relationship Id="rId13" Type="http://schemas.openxmlformats.org/officeDocument/2006/relationships/image" Target="../media/image20.jpg"/><Relationship Id="rId3" Type="http://schemas.openxmlformats.org/officeDocument/2006/relationships/tags" Target="../tags/tag62.xml"/><Relationship Id="rId7" Type="http://schemas.openxmlformats.org/officeDocument/2006/relationships/tags" Target="../tags/tag66.xml"/><Relationship Id="rId12" Type="http://schemas.openxmlformats.org/officeDocument/2006/relationships/notesSlide" Target="../notesSlides/notesSlide5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tags" Target="../tags/tag65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4.xml"/><Relationship Id="rId10" Type="http://schemas.openxmlformats.org/officeDocument/2006/relationships/tags" Target="../tags/tag69.xml"/><Relationship Id="rId4" Type="http://schemas.openxmlformats.org/officeDocument/2006/relationships/tags" Target="../tags/tag63.xml"/><Relationship Id="rId9" Type="http://schemas.openxmlformats.org/officeDocument/2006/relationships/tags" Target="../tags/tag6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image" Target="../media/image21.jp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75.xml"/><Relationship Id="rId7" Type="http://schemas.openxmlformats.org/officeDocument/2006/relationships/tags" Target="../tags/tag79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11" Type="http://schemas.openxmlformats.org/officeDocument/2006/relationships/image" Target="../media/image23.WMF"/><Relationship Id="rId5" Type="http://schemas.openxmlformats.org/officeDocument/2006/relationships/tags" Target="../tags/tag77.xml"/><Relationship Id="rId10" Type="http://schemas.openxmlformats.org/officeDocument/2006/relationships/image" Target="../media/image22.WMF"/><Relationship Id="rId4" Type="http://schemas.openxmlformats.org/officeDocument/2006/relationships/tags" Target="../tags/tag76.xml"/><Relationship Id="rId9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microsoft.com/office/2007/relationships/hdphoto" Target="../media/hdphoto1.wdp"/><Relationship Id="rId5" Type="http://schemas.openxmlformats.org/officeDocument/2006/relationships/image" Target="../media/image24.png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37114" y="1752600"/>
            <a:ext cx="8086499" cy="1828800"/>
          </a:xfrm>
        </p:spPr>
        <p:txBody>
          <a:bodyPr>
            <a:normAutofit fontScale="90000"/>
          </a:bodyPr>
          <a:lstStyle/>
          <a:p>
            <a:r>
              <a:rPr lang="fr-FR" noProof="1" smtClean="0"/>
              <a:t>Comprendre les changements climatiques</a:t>
            </a:r>
            <a:endParaRPr lang="fr-FR" noProof="1"/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265610" y="3733800"/>
            <a:ext cx="6858002" cy="914400"/>
          </a:xfrm>
        </p:spPr>
        <p:txBody>
          <a:bodyPr>
            <a:normAutofit/>
          </a:bodyPr>
          <a:lstStyle/>
          <a:p>
            <a:r>
              <a:rPr lang="fr-FR" sz="3200" noProof="1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Le cycle de l’eau</a:t>
            </a:r>
          </a:p>
          <a:p>
            <a:endParaRPr lang="fr-FR" noProof="1"/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fr-FR" sz="6000" noProof="1" smtClean="0"/>
              <a:t>Le cycle de l’eau</a:t>
            </a:r>
            <a:endParaRPr lang="fr-FR" sz="6000" noProof="1"/>
          </a:p>
        </p:txBody>
      </p:sp>
      <p:sp>
        <p:nvSpPr>
          <p:cNvPr id="14" name="Espace réservé du contenu 13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algn="just">
              <a:buClr>
                <a:schemeClr val="tx1">
                  <a:lumMod val="50000"/>
                </a:schemeClr>
              </a:buClr>
            </a:pPr>
            <a:r>
              <a:rPr lang="fr-FR" noProof="1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Les trois états de l’eau :</a:t>
            </a:r>
            <a:endParaRPr lang="fr-FR" noProof="1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 algn="just">
              <a:buClr>
                <a:srgbClr val="9A5315"/>
              </a:buClr>
            </a:pPr>
            <a:endParaRPr lang="fr-FR" noProof="1"/>
          </a:p>
          <a:p>
            <a:pPr lvl="1" algn="just">
              <a:buClr>
                <a:srgbClr val="9A5315"/>
              </a:buClr>
            </a:pPr>
            <a:endParaRPr lang="fr-FR" noProof="1"/>
          </a:p>
          <a:p>
            <a:pPr marL="457200" lvl="1" indent="0" algn="just">
              <a:buClr>
                <a:srgbClr val="9A5315"/>
              </a:buClr>
              <a:buNone/>
            </a:pPr>
            <a:endParaRPr lang="fr-FR" noProof="1"/>
          </a:p>
        </p:txBody>
      </p:sp>
      <p:pic>
        <p:nvPicPr>
          <p:cNvPr id="2" name="Image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771" y="2763372"/>
            <a:ext cx="2194976" cy="271128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4" y="2765576"/>
            <a:ext cx="3417054" cy="270908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5941" y="2771102"/>
            <a:ext cx="3386351" cy="2709081"/>
          </a:xfrm>
          <a:prstGeom prst="rect">
            <a:avLst/>
          </a:prstGeom>
        </p:spPr>
      </p:pic>
      <p:sp>
        <p:nvSpPr>
          <p:cNvPr id="7" name="ZoneTexte 6"/>
          <p:cNvSpPr txBox="1"/>
          <p:nvPr>
            <p:custDataLst>
              <p:tags r:id="rId6"/>
            </p:custDataLst>
          </p:nvPr>
        </p:nvSpPr>
        <p:spPr>
          <a:xfrm>
            <a:off x="5126043" y="5546984"/>
            <a:ext cx="1344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Liquide</a:t>
            </a:r>
            <a:endParaRPr lang="fr-CA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0" name="ZoneTexte 9"/>
          <p:cNvSpPr txBox="1"/>
          <p:nvPr>
            <p:custDataLst>
              <p:tags r:id="rId7"/>
            </p:custDataLst>
          </p:nvPr>
        </p:nvSpPr>
        <p:spPr>
          <a:xfrm>
            <a:off x="1959597" y="5520035"/>
            <a:ext cx="1104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Solide</a:t>
            </a:r>
            <a:endParaRPr lang="fr-CA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1" name="ZoneTexte 10"/>
          <p:cNvSpPr txBox="1"/>
          <p:nvPr>
            <p:custDataLst>
              <p:tags r:id="rId8"/>
            </p:custDataLst>
          </p:nvPr>
        </p:nvSpPr>
        <p:spPr>
          <a:xfrm>
            <a:off x="8418812" y="5538859"/>
            <a:ext cx="1300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Gazeux</a:t>
            </a:r>
            <a:endParaRPr lang="fr-CA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07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fr-FR" sz="6000" noProof="1" smtClean="0"/>
              <a:t>Le cycle de l’eau</a:t>
            </a:r>
            <a:endParaRPr lang="fr-FR" sz="6000" noProof="1"/>
          </a:p>
        </p:txBody>
      </p:sp>
      <p:sp>
        <p:nvSpPr>
          <p:cNvPr id="14" name="Espace réservé du contenu 13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algn="just">
              <a:buClr>
                <a:schemeClr val="tx1">
                  <a:lumMod val="50000"/>
                </a:schemeClr>
              </a:buClr>
            </a:pPr>
            <a:r>
              <a:rPr lang="fr-FR" noProof="1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La circulation de l’eau dans les trois réservoirs :</a:t>
            </a:r>
          </a:p>
        </p:txBody>
      </p:sp>
      <p:pic>
        <p:nvPicPr>
          <p:cNvPr id="6" name="Image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594" y="2377480"/>
            <a:ext cx="1865274" cy="2293939"/>
          </a:xfrm>
          <a:prstGeom prst="rect">
            <a:avLst/>
          </a:prstGeom>
        </p:spPr>
      </p:pic>
      <p:sp>
        <p:nvSpPr>
          <p:cNvPr id="12" name="ZoneTexte 11"/>
          <p:cNvSpPr txBox="1"/>
          <p:nvPr>
            <p:custDataLst>
              <p:tags r:id="rId4"/>
            </p:custDataLst>
          </p:nvPr>
        </p:nvSpPr>
        <p:spPr>
          <a:xfrm>
            <a:off x="1200256" y="3312159"/>
            <a:ext cx="2003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Biosphère</a:t>
            </a:r>
            <a:endParaRPr lang="fr-CA" sz="24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" name="Rectangle 1"/>
          <p:cNvSpPr/>
          <p:nvPr>
            <p:custDataLst>
              <p:tags r:id="rId5"/>
            </p:custDataLst>
          </p:nvPr>
        </p:nvSpPr>
        <p:spPr>
          <a:xfrm>
            <a:off x="5195753" y="2967335"/>
            <a:ext cx="18004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smtClean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H2O</a:t>
            </a:r>
            <a:endParaRPr lang="fr-FR" sz="5400" b="1" cap="none" spc="0" dirty="0">
              <a:ln w="22225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21" name="Image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0409" y="4671419"/>
            <a:ext cx="2203046" cy="1659016"/>
          </a:xfrm>
          <a:prstGeom prst="rect">
            <a:avLst/>
          </a:prstGeom>
        </p:spPr>
      </p:pic>
      <p:sp>
        <p:nvSpPr>
          <p:cNvPr id="23" name="ZoneTexte 22"/>
          <p:cNvSpPr txBox="1"/>
          <p:nvPr>
            <p:custDataLst>
              <p:tags r:id="rId7"/>
            </p:custDataLst>
          </p:nvPr>
        </p:nvSpPr>
        <p:spPr>
          <a:xfrm>
            <a:off x="9829872" y="3593209"/>
            <a:ext cx="2003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Atmosphère</a:t>
            </a:r>
            <a:endParaRPr lang="fr-CA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4" name="Image 23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0772" y="2898480"/>
            <a:ext cx="2029100" cy="1659016"/>
          </a:xfrm>
          <a:prstGeom prst="rect">
            <a:avLst/>
          </a:prstGeom>
        </p:spPr>
      </p:pic>
      <p:sp>
        <p:nvSpPr>
          <p:cNvPr id="25" name="ZoneTexte 24"/>
          <p:cNvSpPr txBox="1"/>
          <p:nvPr>
            <p:custDataLst>
              <p:tags r:id="rId9"/>
            </p:custDataLst>
          </p:nvPr>
        </p:nvSpPr>
        <p:spPr>
          <a:xfrm>
            <a:off x="3688908" y="5270094"/>
            <a:ext cx="2003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Océans</a:t>
            </a:r>
            <a:endParaRPr lang="fr-CA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53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/>
      <p:bldP spid="23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065212" y="304800"/>
            <a:ext cx="10058402" cy="1219200"/>
          </a:xfrm>
        </p:spPr>
        <p:txBody>
          <a:bodyPr>
            <a:normAutofit/>
          </a:bodyPr>
          <a:lstStyle/>
          <a:p>
            <a:r>
              <a:rPr lang="fr-FR" sz="6000" noProof="1" smtClean="0"/>
              <a:t>Le cycle de l’eau</a:t>
            </a:r>
            <a:endParaRPr lang="fr-FR" sz="6000" noProof="1"/>
          </a:p>
        </p:txBody>
      </p:sp>
      <p:pic>
        <p:nvPicPr>
          <p:cNvPr id="19" name="Image 1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3">
            <a:duotone>
              <a:prstClr val="black"/>
              <a:srgbClr val="F4F9FD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7" y="1479828"/>
            <a:ext cx="12192000" cy="538104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2424" y="911925"/>
            <a:ext cx="1828571" cy="1828571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96" y="2171899"/>
            <a:ext cx="1863725" cy="174942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013" y="4432063"/>
            <a:ext cx="1310285" cy="120862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727" y="3345623"/>
            <a:ext cx="1816553" cy="1690753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498" y="2422009"/>
            <a:ext cx="1196116" cy="1196116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64" y="5686948"/>
            <a:ext cx="1656895" cy="1102472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164" y="1305341"/>
            <a:ext cx="1196116" cy="1196116"/>
          </a:xfrm>
          <a:prstGeom prst="rect">
            <a:avLst/>
          </a:prstGeom>
        </p:spPr>
      </p:pic>
      <p:sp>
        <p:nvSpPr>
          <p:cNvPr id="14" name="Flèche droite à entaille 13"/>
          <p:cNvSpPr/>
          <p:nvPr>
            <p:custDataLst>
              <p:tags r:id="rId10"/>
            </p:custDataLst>
          </p:nvPr>
        </p:nvSpPr>
        <p:spPr>
          <a:xfrm rot="5400000">
            <a:off x="10369722" y="3351091"/>
            <a:ext cx="1365994" cy="313823"/>
          </a:xfrm>
          <a:prstGeom prst="notchedRightArrow">
            <a:avLst/>
          </a:prstGeom>
          <a:solidFill>
            <a:srgbClr val="FFF52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5" name="Flèche droite à entaille 14"/>
          <p:cNvSpPr/>
          <p:nvPr>
            <p:custDataLst>
              <p:tags r:id="rId11"/>
            </p:custDataLst>
          </p:nvPr>
        </p:nvSpPr>
        <p:spPr>
          <a:xfrm rot="8492444">
            <a:off x="8673552" y="2829039"/>
            <a:ext cx="1365994" cy="313823"/>
          </a:xfrm>
          <a:prstGeom prst="notchedRightArrow">
            <a:avLst/>
          </a:prstGeom>
          <a:solidFill>
            <a:srgbClr val="FFF52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29" name="Connecteur en arc 28"/>
          <p:cNvCxnSpPr/>
          <p:nvPr>
            <p:custDataLst>
              <p:tags r:id="rId12"/>
            </p:custDataLst>
          </p:nvPr>
        </p:nvCxnSpPr>
        <p:spPr>
          <a:xfrm rot="5400000" flipH="1" flipV="1">
            <a:off x="10195256" y="4519896"/>
            <a:ext cx="1134106" cy="203217"/>
          </a:xfrm>
          <a:prstGeom prst="curvedConnector3">
            <a:avLst>
              <a:gd name="adj1" fmla="val 50000"/>
            </a:avLst>
          </a:prstGeom>
          <a:ln w="7620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Connecteur en arc 36"/>
          <p:cNvCxnSpPr/>
          <p:nvPr>
            <p:custDataLst>
              <p:tags r:id="rId13"/>
            </p:custDataLst>
          </p:nvPr>
        </p:nvCxnSpPr>
        <p:spPr>
          <a:xfrm rot="5400000" flipH="1" flipV="1">
            <a:off x="9521511" y="4416862"/>
            <a:ext cx="1255445" cy="378381"/>
          </a:xfrm>
          <a:prstGeom prst="curvedConnector3">
            <a:avLst>
              <a:gd name="adj1" fmla="val 50000"/>
            </a:avLst>
          </a:prstGeom>
          <a:ln w="7620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Connecteur en arc 39"/>
          <p:cNvCxnSpPr/>
          <p:nvPr>
            <p:custDataLst>
              <p:tags r:id="rId14"/>
            </p:custDataLst>
          </p:nvPr>
        </p:nvCxnSpPr>
        <p:spPr>
          <a:xfrm rot="5400000" flipH="1" flipV="1">
            <a:off x="9856162" y="4363612"/>
            <a:ext cx="1281088" cy="305140"/>
          </a:xfrm>
          <a:prstGeom prst="curvedConnector3">
            <a:avLst>
              <a:gd name="adj1" fmla="val 50000"/>
            </a:avLst>
          </a:prstGeom>
          <a:ln w="7620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" name="Connecteur en arc 44"/>
          <p:cNvCxnSpPr/>
          <p:nvPr>
            <p:custDataLst>
              <p:tags r:id="rId15"/>
            </p:custDataLst>
          </p:nvPr>
        </p:nvCxnSpPr>
        <p:spPr>
          <a:xfrm rot="5400000" flipH="1" flipV="1">
            <a:off x="7543666" y="3238144"/>
            <a:ext cx="712527" cy="168688"/>
          </a:xfrm>
          <a:prstGeom prst="curvedConnector3">
            <a:avLst>
              <a:gd name="adj1" fmla="val 50000"/>
            </a:avLst>
          </a:prstGeom>
          <a:ln w="7620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" name="Connecteur en arc 45"/>
          <p:cNvCxnSpPr/>
          <p:nvPr>
            <p:custDataLst>
              <p:tags r:id="rId16"/>
            </p:custDataLst>
          </p:nvPr>
        </p:nvCxnSpPr>
        <p:spPr>
          <a:xfrm rot="5400000" flipH="1" flipV="1">
            <a:off x="6777871" y="3106984"/>
            <a:ext cx="942336" cy="378382"/>
          </a:xfrm>
          <a:prstGeom prst="curvedConnector3">
            <a:avLst>
              <a:gd name="adj1" fmla="val 50000"/>
            </a:avLst>
          </a:prstGeom>
          <a:ln w="7620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" name="Connecteur en arc 46"/>
          <p:cNvCxnSpPr/>
          <p:nvPr>
            <p:custDataLst>
              <p:tags r:id="rId17"/>
            </p:custDataLst>
          </p:nvPr>
        </p:nvCxnSpPr>
        <p:spPr>
          <a:xfrm rot="5400000" flipH="1" flipV="1">
            <a:off x="7166601" y="3114820"/>
            <a:ext cx="866567" cy="286940"/>
          </a:xfrm>
          <a:prstGeom prst="curvedConnector3">
            <a:avLst>
              <a:gd name="adj1" fmla="val 50000"/>
            </a:avLst>
          </a:prstGeom>
          <a:ln w="7620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7" name="ZoneTexte 56"/>
          <p:cNvSpPr txBox="1"/>
          <p:nvPr>
            <p:custDataLst>
              <p:tags r:id="rId18"/>
            </p:custDataLst>
          </p:nvPr>
        </p:nvSpPr>
        <p:spPr>
          <a:xfrm>
            <a:off x="6572668" y="2435337"/>
            <a:ext cx="24479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2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Évapotranspiration</a:t>
            </a:r>
            <a:endParaRPr lang="fr-CA" sz="22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8" name="ZoneTexte 57"/>
          <p:cNvSpPr txBox="1"/>
          <p:nvPr>
            <p:custDataLst>
              <p:tags r:id="rId19"/>
            </p:custDataLst>
          </p:nvPr>
        </p:nvSpPr>
        <p:spPr>
          <a:xfrm>
            <a:off x="9722440" y="3533316"/>
            <a:ext cx="1606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2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Évaporation</a:t>
            </a:r>
            <a:endParaRPr lang="fr-CA" sz="22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59" name="Image 58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352" y="1357167"/>
            <a:ext cx="1211524" cy="1211524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52" y="1110636"/>
            <a:ext cx="1296644" cy="1296644"/>
          </a:xfrm>
          <a:prstGeom prst="rect">
            <a:avLst/>
          </a:prstGeom>
        </p:spPr>
      </p:pic>
      <p:sp>
        <p:nvSpPr>
          <p:cNvPr id="61" name="ZoneTexte 60"/>
          <p:cNvSpPr txBox="1"/>
          <p:nvPr>
            <p:custDataLst>
              <p:tags r:id="rId22"/>
            </p:custDataLst>
          </p:nvPr>
        </p:nvSpPr>
        <p:spPr>
          <a:xfrm>
            <a:off x="377003" y="1792413"/>
            <a:ext cx="17185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200" dirty="0" smtClean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</a:rPr>
              <a:t>Précipitation</a:t>
            </a:r>
            <a:endParaRPr lang="fr-CA" sz="2200" dirty="0">
              <a:solidFill>
                <a:schemeClr val="tx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62" name="ZoneTexte 61"/>
          <p:cNvSpPr txBox="1"/>
          <p:nvPr>
            <p:custDataLst>
              <p:tags r:id="rId23"/>
            </p:custDataLst>
          </p:nvPr>
        </p:nvSpPr>
        <p:spPr>
          <a:xfrm>
            <a:off x="3906951" y="3017271"/>
            <a:ext cx="17185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2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Précipitation</a:t>
            </a:r>
            <a:endParaRPr lang="fr-CA" sz="22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63" name="Larme 62"/>
          <p:cNvSpPr/>
          <p:nvPr>
            <p:custDataLst>
              <p:tags r:id="rId24"/>
            </p:custDataLst>
          </p:nvPr>
        </p:nvSpPr>
        <p:spPr>
          <a:xfrm rot="18656388">
            <a:off x="2009467" y="4473883"/>
            <a:ext cx="306655" cy="319763"/>
          </a:xfrm>
          <a:prstGeom prst="teardrop">
            <a:avLst/>
          </a:prstGeom>
          <a:solidFill>
            <a:srgbClr val="80CCE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baseline="-25000" dirty="0"/>
          </a:p>
        </p:txBody>
      </p:sp>
      <p:sp>
        <p:nvSpPr>
          <p:cNvPr id="67" name="Larme 66"/>
          <p:cNvSpPr/>
          <p:nvPr>
            <p:custDataLst>
              <p:tags r:id="rId25"/>
            </p:custDataLst>
          </p:nvPr>
        </p:nvSpPr>
        <p:spPr>
          <a:xfrm rot="18656388">
            <a:off x="2218627" y="4104691"/>
            <a:ext cx="306655" cy="319763"/>
          </a:xfrm>
          <a:prstGeom prst="teardrop">
            <a:avLst/>
          </a:prstGeom>
          <a:solidFill>
            <a:srgbClr val="80CCE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baseline="-25000" dirty="0"/>
          </a:p>
        </p:txBody>
      </p:sp>
      <p:sp>
        <p:nvSpPr>
          <p:cNvPr id="68" name="Larme 67"/>
          <p:cNvSpPr/>
          <p:nvPr>
            <p:custDataLst>
              <p:tags r:id="rId26"/>
            </p:custDataLst>
          </p:nvPr>
        </p:nvSpPr>
        <p:spPr>
          <a:xfrm rot="18656388">
            <a:off x="4823072" y="3895889"/>
            <a:ext cx="306655" cy="319763"/>
          </a:xfrm>
          <a:prstGeom prst="teardrop">
            <a:avLst/>
          </a:prstGeom>
          <a:solidFill>
            <a:srgbClr val="80CCE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baseline="-25000" dirty="0"/>
          </a:p>
        </p:txBody>
      </p:sp>
      <p:sp>
        <p:nvSpPr>
          <p:cNvPr id="69" name="Larme 68"/>
          <p:cNvSpPr/>
          <p:nvPr>
            <p:custDataLst>
              <p:tags r:id="rId27"/>
            </p:custDataLst>
          </p:nvPr>
        </p:nvSpPr>
        <p:spPr>
          <a:xfrm rot="18656388">
            <a:off x="4449517" y="3715757"/>
            <a:ext cx="306655" cy="319763"/>
          </a:xfrm>
          <a:prstGeom prst="teardrop">
            <a:avLst/>
          </a:prstGeom>
          <a:solidFill>
            <a:srgbClr val="80CCE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baseline="-25000" dirty="0"/>
          </a:p>
        </p:txBody>
      </p:sp>
      <p:sp>
        <p:nvSpPr>
          <p:cNvPr id="70" name="Larme 69"/>
          <p:cNvSpPr/>
          <p:nvPr>
            <p:custDataLst>
              <p:tags r:id="rId28"/>
            </p:custDataLst>
          </p:nvPr>
        </p:nvSpPr>
        <p:spPr>
          <a:xfrm rot="18656388">
            <a:off x="4415050" y="4263901"/>
            <a:ext cx="306655" cy="319763"/>
          </a:xfrm>
          <a:prstGeom prst="teardrop">
            <a:avLst/>
          </a:prstGeom>
          <a:solidFill>
            <a:srgbClr val="80CCE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baseline="-25000" dirty="0"/>
          </a:p>
        </p:txBody>
      </p:sp>
      <p:sp>
        <p:nvSpPr>
          <p:cNvPr id="71" name="Larme 70"/>
          <p:cNvSpPr/>
          <p:nvPr>
            <p:custDataLst>
              <p:tags r:id="rId29"/>
            </p:custDataLst>
          </p:nvPr>
        </p:nvSpPr>
        <p:spPr>
          <a:xfrm rot="18656388">
            <a:off x="1639134" y="4051594"/>
            <a:ext cx="306655" cy="319763"/>
          </a:xfrm>
          <a:prstGeom prst="teardrop">
            <a:avLst/>
          </a:prstGeom>
          <a:solidFill>
            <a:srgbClr val="80CCE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baseline="-25000" dirty="0"/>
          </a:p>
        </p:txBody>
      </p:sp>
      <p:sp>
        <p:nvSpPr>
          <p:cNvPr id="74" name="Larme 73"/>
          <p:cNvSpPr/>
          <p:nvPr>
            <p:custDataLst>
              <p:tags r:id="rId30"/>
            </p:custDataLst>
          </p:nvPr>
        </p:nvSpPr>
        <p:spPr>
          <a:xfrm rot="18656388">
            <a:off x="1002087" y="5589173"/>
            <a:ext cx="306655" cy="319763"/>
          </a:xfrm>
          <a:prstGeom prst="teardrop">
            <a:avLst/>
          </a:prstGeom>
          <a:solidFill>
            <a:srgbClr val="80CCE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baseline="-25000" dirty="0"/>
          </a:p>
        </p:txBody>
      </p:sp>
      <p:sp>
        <p:nvSpPr>
          <p:cNvPr id="75" name="Larme 74"/>
          <p:cNvSpPr/>
          <p:nvPr>
            <p:custDataLst>
              <p:tags r:id="rId31"/>
            </p:custDataLst>
          </p:nvPr>
        </p:nvSpPr>
        <p:spPr>
          <a:xfrm rot="18656388">
            <a:off x="1382472" y="5684754"/>
            <a:ext cx="306655" cy="319763"/>
          </a:xfrm>
          <a:prstGeom prst="teardrop">
            <a:avLst/>
          </a:prstGeom>
          <a:solidFill>
            <a:srgbClr val="80CCE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baseline="-25000" dirty="0"/>
          </a:p>
        </p:txBody>
      </p:sp>
      <p:sp>
        <p:nvSpPr>
          <p:cNvPr id="76" name="ZoneTexte 75"/>
          <p:cNvSpPr txBox="1"/>
          <p:nvPr>
            <p:custDataLst>
              <p:tags r:id="rId32"/>
            </p:custDataLst>
          </p:nvPr>
        </p:nvSpPr>
        <p:spPr>
          <a:xfrm>
            <a:off x="1473172" y="4774574"/>
            <a:ext cx="1829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2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Ruissellement</a:t>
            </a:r>
            <a:endParaRPr lang="fr-CA" sz="22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77" name="ZoneTexte 76"/>
          <p:cNvSpPr txBox="1"/>
          <p:nvPr>
            <p:custDataLst>
              <p:tags r:id="rId33"/>
            </p:custDataLst>
          </p:nvPr>
        </p:nvSpPr>
        <p:spPr>
          <a:xfrm>
            <a:off x="3851233" y="4496448"/>
            <a:ext cx="1829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2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Ruissellement</a:t>
            </a:r>
            <a:endParaRPr lang="fr-CA" sz="22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78" name="ZoneTexte 77"/>
          <p:cNvSpPr txBox="1"/>
          <p:nvPr>
            <p:custDataLst>
              <p:tags r:id="rId34"/>
            </p:custDataLst>
          </p:nvPr>
        </p:nvSpPr>
        <p:spPr>
          <a:xfrm>
            <a:off x="1884596" y="6134268"/>
            <a:ext cx="1829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2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Infiltration</a:t>
            </a:r>
            <a:endParaRPr lang="fr-CA" sz="22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79" name="Flèche droite rayée 78"/>
          <p:cNvSpPr/>
          <p:nvPr>
            <p:custDataLst>
              <p:tags r:id="rId35"/>
            </p:custDataLst>
          </p:nvPr>
        </p:nvSpPr>
        <p:spPr>
          <a:xfrm>
            <a:off x="3412273" y="6238184"/>
            <a:ext cx="5218772" cy="357858"/>
          </a:xfrm>
          <a:prstGeom prst="stripedRightArrow">
            <a:avLst/>
          </a:prstGeom>
          <a:solidFill>
            <a:srgbClr val="80CCEC"/>
          </a:solidFill>
          <a:ln>
            <a:solidFill>
              <a:srgbClr val="80CC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80" name="Flèche droite rayée 79"/>
          <p:cNvSpPr/>
          <p:nvPr>
            <p:custDataLst>
              <p:tags r:id="rId36"/>
            </p:custDataLst>
          </p:nvPr>
        </p:nvSpPr>
        <p:spPr>
          <a:xfrm>
            <a:off x="5410298" y="5288611"/>
            <a:ext cx="3370219" cy="357858"/>
          </a:xfrm>
          <a:prstGeom prst="stripedRightArrow">
            <a:avLst/>
          </a:prstGeom>
          <a:solidFill>
            <a:srgbClr val="80CCEC"/>
          </a:solidFill>
          <a:ln>
            <a:solidFill>
              <a:srgbClr val="80CC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81" name="ZoneTexte 80"/>
          <p:cNvSpPr txBox="1"/>
          <p:nvPr>
            <p:custDataLst>
              <p:tags r:id="rId37"/>
            </p:custDataLst>
          </p:nvPr>
        </p:nvSpPr>
        <p:spPr>
          <a:xfrm>
            <a:off x="6950744" y="1642403"/>
            <a:ext cx="17733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2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Condensation</a:t>
            </a:r>
            <a:endParaRPr lang="fr-CA" sz="22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82" name="ZoneTexte 81"/>
          <p:cNvSpPr txBox="1"/>
          <p:nvPr>
            <p:custDataLst>
              <p:tags r:id="rId38"/>
            </p:custDataLst>
          </p:nvPr>
        </p:nvSpPr>
        <p:spPr>
          <a:xfrm>
            <a:off x="9691448" y="2760430"/>
            <a:ext cx="17671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2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Condensation</a:t>
            </a:r>
            <a:endParaRPr lang="fr-CA" sz="22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83" name="ZoneTexte 82"/>
          <p:cNvSpPr txBox="1"/>
          <p:nvPr>
            <p:custDataLst>
              <p:tags r:id="rId39"/>
            </p:custDataLst>
          </p:nvPr>
        </p:nvSpPr>
        <p:spPr>
          <a:xfrm>
            <a:off x="5693415" y="5718119"/>
            <a:ext cx="19241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2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Ruissellement</a:t>
            </a:r>
            <a:endParaRPr lang="fr-CA" sz="22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42" name="Image 41"/>
          <p:cNvPicPr>
            <a:picLocks noChangeAspect="1"/>
          </p:cNvPicPr>
          <p:nvPr>
            <p:custDataLst>
              <p:tags r:id="rId40"/>
            </p:custDataLst>
          </p:nvPr>
        </p:nvPicPr>
        <p:blipFill>
          <a:blip r:embed="rId5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5067" y="5188558"/>
            <a:ext cx="1586803" cy="133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06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4.44444E-6 L 5.83333E-6 -4.44444E-6 C -0.00403 0.00116 -0.00794 0.00301 -0.01197 0.00324 C -0.01406 0.00347 -0.01614 0.00185 -0.01835 0.00162 C -0.02903 0.00093 -0.03971 0.0007 -0.05039 -4.44444E-6 C -0.05247 -0.00092 -0.05468 -0.00208 -0.05677 -0.00324 C -0.0595 -0.00463 -0.06223 -0.00671 -0.06497 -0.0081 C -0.06679 -0.00879 -0.06861 -0.00903 -0.07044 -0.00972 C -0.07291 -0.01134 -0.07539 -0.01273 -0.07773 -0.01458 C -0.07877 -0.01528 -0.07955 -0.0169 -0.08059 -0.01782 C -0.08229 -0.01967 -0.08411 -0.02129 -0.08606 -0.02268 C -0.09218 -0.02754 -0.08489 -0.01921 -0.09427 -0.02916 C -0.09557 -0.03055 -0.09674 -0.03241 -0.09791 -0.03403 C -0.09973 -0.0368 -0.1013 -0.04028 -0.10338 -0.04213 C -0.10481 -0.04352 -0.1065 -0.04328 -0.10794 -0.04375 C -0.10924 -0.04653 -0.11015 -0.04977 -0.11158 -0.05208 C -0.12252 -0.06921 -0.1082 -0.03773 -0.12447 -0.06666 C -0.12656 -0.07037 -0.12799 -0.07592 -0.13085 -0.07801 C -0.13242 -0.07916 -0.13385 -0.08032 -0.13541 -0.08125 C -0.13632 -0.08194 -0.13723 -0.08217 -0.13815 -0.08287 C -0.13997 -0.08426 -0.14179 -0.08611 -0.14361 -0.08773 C -0.14466 -0.08866 -0.14531 -0.09028 -0.14635 -0.09097 C -0.15299 -0.09606 -0.1539 -0.0956 -0.16015 -0.09745 C -0.16497 -0.10324 -0.16223 -0.10116 -0.17109 -0.10231 L -0.19661 -0.10555 " pathEditMode="relative" ptsTypes="AAAAAAAAAAAAAAAAAAAAAAAAA">
                                      <p:cBhvr>
                                        <p:cTn id="12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500"/>
                            </p:stCondLst>
                            <p:childTnLst>
                              <p:par>
                                <p:cTn id="1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661 -0.10556 L -0.19661 -0.10556 L -0.20586 -0.10394 C -0.20794 -0.10347 -0.21003 -0.10209 -0.21224 -0.10209 C -0.21771 -0.10209 -0.22318 -0.10324 -0.22865 -0.10394 L -0.24245 -0.10556 C -0.24857 -0.10648 -0.25456 -0.10787 -0.26068 -0.1088 C -0.26797 -0.10949 -0.27539 -0.10972 -0.28268 -0.11042 C -0.3013 -0.11783 -0.27826 -0.10949 -0.30547 -0.11528 C -0.30833 -0.11574 -0.31094 -0.11783 -0.3138 -0.11852 C -0.31836 -0.11945 -0.32292 -0.11945 -0.32747 -0.12014 C -0.33359 -0.12107 -0.33971 -0.12246 -0.34583 -0.12338 C -0.34948 -0.12408 -0.35312 -0.12454 -0.35677 -0.125 C -0.36927 -0.13148 -0.35703 -0.12593 -0.37591 -0.12986 C -0.37969 -0.13056 -0.3832 -0.13287 -0.38698 -0.1331 C -0.40065 -0.13449 -0.41432 -0.13426 -0.42812 -0.13472 C -0.44922 -0.14097 -0.43346 -0.13727 -0.46745 -0.13959 L -0.50768 -0.14283 L -0.52409 -0.14445 L -0.57448 -0.14769 L -0.59635 -0.14931 L -0.6513 -0.14769 C -0.6556 -0.14769 -0.6599 -0.14699 -0.66406 -0.14607 C -0.66862 -0.14537 -0.67318 -0.14329 -0.67786 -0.14283 C -0.68906 -0.14213 -0.70039 -0.14283 -0.71159 -0.14283 " pathEditMode="relative" ptsTypes="AAAAAAAAAAAAAAAAAAAAAAAAA">
                                      <p:cBhvr>
                                        <p:cTn id="125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6 -3.7037E-6 L 8.33333E-6 -3.7037E-6 L -0.07499 -0.00185 C -0.08515 -0.00208 -0.09518 -0.00208 -0.1052 -0.00347 C -0.10807 -0.0037 -0.11067 -0.00602 -0.11341 -0.00671 C -0.11705 -0.00764 -0.12083 -0.00764 -0.12447 -0.00833 C -0.12786 -0.00926 -0.13111 -0.01065 -0.1345 -0.01157 C -0.13815 -0.01227 -0.14179 -0.01273 -0.14544 -0.01319 L -0.18749 -0.01806 C -0.20403 -0.02292 -0.19752 -0.02176 -0.21953 -0.02292 L -0.29635 -0.02616 L -0.30833 -0.02778 L -0.36041 -0.03264 C -0.36471 -0.0338 -0.36887 -0.03565 -0.37317 -0.03588 C -0.37903 -0.03634 -0.38476 -0.03495 -0.39062 -0.03426 L -0.42083 -0.03102 C -0.44765 -0.02778 -0.44687 -0.02778 -0.46471 -0.02454 L -0.51041 -0.02616 C -0.51679 -0.02639 -0.52955 -0.02778 -0.52955 -0.02778 " pathEditMode="relative" ptsTypes="AAAAAAAAAAAAAAAAAAA">
                                      <p:cBhvr>
                                        <p:cTn id="127" dur="4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5E-6 1.11111E-6 L 1.25E-6 1.11111E-6 C -0.00104 0.00532 -0.00169 0.01088 -0.00286 0.0162 C -0.00325 0.01852 -0.00417 0.02037 -0.00469 0.02269 C -0.00508 0.02523 -0.00495 0.02824 -0.0056 0.03079 C -0.00599 0.03264 -0.0069 0.03403 -0.00742 0.03565 C -0.0112 0.04907 -0.00482 0.03148 -0.01016 0.04537 C -0.01081 0.04907 -0.01159 0.05394 -0.01289 0.05671 C -0.01445 0.06042 -0.01654 0.06343 -0.01836 0.06667 L -0.02109 0.07153 L -0.02383 0.07639 C -0.02565 0.08588 -0.02331 0.07708 -0.02747 0.08449 C -0.03164 0.0919 -0.02669 0.08773 -0.03203 0.09097 C -0.03411 0.09468 -0.03503 0.09676 -0.0375 0.09907 C -0.03841 0.1 -0.03945 0.1 -0.04023 0.10069 C -0.0474 0.10694 -0.0388 0.10162 -0.0457 0.10556 C -0.05365 0.11505 -0.04362 0.1037 -0.05117 0.11042 C -0.05521 0.11412 -0.0526 0.11366 -0.05482 0.11366 " pathEditMode="relative" ptsTypes="AAAAAAAAAAAAAAAAAA">
                                      <p:cBhvr>
                                        <p:cTn id="13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500"/>
                            </p:stCondLst>
                            <p:childTnLst>
                              <p:par>
                                <p:cTn id="13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7500"/>
                            </p:stCondLst>
                            <p:childTnLst>
                              <p:par>
                                <p:cTn id="1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500"/>
                            </p:stCondLst>
                            <p:childTnLst>
                              <p:par>
                                <p:cTn id="2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6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2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4" grpId="3" animBg="1"/>
      <p:bldP spid="14" grpId="4" animBg="1"/>
      <p:bldP spid="14" grpId="5" animBg="1"/>
      <p:bldP spid="15" grpId="0" animBg="1"/>
      <p:bldP spid="15" grpId="1" animBg="1"/>
      <p:bldP spid="15" grpId="2" animBg="1"/>
      <p:bldP spid="15" grpId="3" animBg="1"/>
      <p:bldP spid="15" grpId="4" animBg="1"/>
      <p:bldP spid="15" grpId="5" animBg="1"/>
      <p:bldP spid="57" grpId="0"/>
      <p:bldP spid="57" grpId="1"/>
      <p:bldP spid="58" grpId="0"/>
      <p:bldP spid="58" grpId="1"/>
      <p:bldP spid="61" grpId="0"/>
      <p:bldP spid="61" grpId="1"/>
      <p:bldP spid="62" grpId="0"/>
      <p:bldP spid="62" grpId="1"/>
      <p:bldP spid="63" grpId="0" animBg="1"/>
      <p:bldP spid="63" grpId="1" animBg="1"/>
      <p:bldP spid="63" grpId="2" animBg="1"/>
      <p:bldP spid="67" grpId="0" animBg="1"/>
      <p:bldP spid="67" grpId="1" animBg="1"/>
      <p:bldP spid="67" grpId="2" animBg="1"/>
      <p:bldP spid="68" grpId="0" animBg="1"/>
      <p:bldP spid="68" grpId="1" animBg="1"/>
      <p:bldP spid="68" grpId="2" animBg="1"/>
      <p:bldP spid="69" grpId="0" animBg="1"/>
      <p:bldP spid="69" grpId="1" animBg="1"/>
      <p:bldP spid="69" grpId="2" animBg="1"/>
      <p:bldP spid="70" grpId="0" animBg="1"/>
      <p:bldP spid="70" grpId="1" animBg="1"/>
      <p:bldP spid="70" grpId="2" animBg="1"/>
      <p:bldP spid="71" grpId="0" animBg="1"/>
      <p:bldP spid="71" grpId="1" animBg="1"/>
      <p:bldP spid="71" grpId="2" animBg="1"/>
      <p:bldP spid="74" grpId="1" animBg="1"/>
      <p:bldP spid="74" grpId="2" animBg="1"/>
      <p:bldP spid="75" grpId="0" animBg="1"/>
      <p:bldP spid="75" grpId="1" animBg="1"/>
      <p:bldP spid="75" grpId="2" animBg="1"/>
      <p:bldP spid="76" grpId="0"/>
      <p:bldP spid="76" grpId="1"/>
      <p:bldP spid="77" grpId="0"/>
      <p:bldP spid="77" grpId="1"/>
      <p:bldP spid="78" grpId="0"/>
      <p:bldP spid="78" grpId="1"/>
      <p:bldP spid="79" grpId="0" animBg="1"/>
      <p:bldP spid="80" grpId="0" animBg="1"/>
      <p:bldP spid="81" grpId="0"/>
      <p:bldP spid="81" grpId="1"/>
      <p:bldP spid="82" grpId="0"/>
      <p:bldP spid="82" grpId="1"/>
      <p:bldP spid="8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96228"/>
            <a:ext cx="10820400" cy="6172200"/>
          </a:xfrm>
          <a:prstGeom prst="rect">
            <a:avLst/>
          </a:prstGeom>
        </p:spPr>
      </p:pic>
      <p:sp>
        <p:nvSpPr>
          <p:cNvPr id="13" name="Titre 1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fr-FR" sz="6000" noProof="1" smtClean="0"/>
              <a:t>Le cycle de l’eau</a:t>
            </a:r>
            <a:endParaRPr lang="fr-FR" sz="6000" noProof="1"/>
          </a:p>
        </p:txBody>
      </p:sp>
      <p:sp>
        <p:nvSpPr>
          <p:cNvPr id="14" name="Espace réservé du contenu 1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algn="just">
              <a:buClr>
                <a:schemeClr val="tx1">
                  <a:lumMod val="50000"/>
                </a:schemeClr>
              </a:buClr>
            </a:pPr>
            <a:r>
              <a:rPr lang="fr-FR" noProof="1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Quels sont les différents processus durant le cycle de l’eau ?</a:t>
            </a:r>
            <a:endParaRPr lang="fr-FR" noProof="1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ZoneTexte 2"/>
          <p:cNvSpPr txBox="1"/>
          <p:nvPr>
            <p:custDataLst>
              <p:tags r:id="rId4"/>
            </p:custDataLst>
          </p:nvPr>
        </p:nvSpPr>
        <p:spPr>
          <a:xfrm>
            <a:off x="9616631" y="4157472"/>
            <a:ext cx="1780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Évaporation</a:t>
            </a:r>
            <a:endParaRPr lang="fr-CA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ZoneTexte 5"/>
          <p:cNvSpPr txBox="1"/>
          <p:nvPr>
            <p:custDataLst>
              <p:tags r:id="rId5"/>
            </p:custDataLst>
          </p:nvPr>
        </p:nvSpPr>
        <p:spPr>
          <a:xfrm>
            <a:off x="6464998" y="3356333"/>
            <a:ext cx="24351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Évapotranspiration</a:t>
            </a:r>
            <a:endParaRPr lang="fr-CA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7" name="ZoneTexte 6"/>
          <p:cNvSpPr txBox="1"/>
          <p:nvPr>
            <p:custDataLst>
              <p:tags r:id="rId6"/>
            </p:custDataLst>
          </p:nvPr>
        </p:nvSpPr>
        <p:spPr>
          <a:xfrm>
            <a:off x="8208455" y="1154668"/>
            <a:ext cx="1780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Condensation</a:t>
            </a:r>
            <a:endParaRPr lang="fr-CA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8" name="ZoneTexte 7"/>
          <p:cNvSpPr txBox="1"/>
          <p:nvPr>
            <p:custDataLst>
              <p:tags r:id="rId7"/>
            </p:custDataLst>
          </p:nvPr>
        </p:nvSpPr>
        <p:spPr>
          <a:xfrm>
            <a:off x="2758631" y="2237232"/>
            <a:ext cx="1780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Précipitation</a:t>
            </a:r>
            <a:endParaRPr lang="fr-CA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0" name="ZoneTexte 9"/>
          <p:cNvSpPr txBox="1"/>
          <p:nvPr>
            <p:custDataLst>
              <p:tags r:id="rId8"/>
            </p:custDataLst>
          </p:nvPr>
        </p:nvSpPr>
        <p:spPr>
          <a:xfrm>
            <a:off x="2039303" y="5236464"/>
            <a:ext cx="1780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Infiltration</a:t>
            </a:r>
            <a:endParaRPr lang="fr-CA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1" name="ZoneTexte 10"/>
          <p:cNvSpPr txBox="1"/>
          <p:nvPr>
            <p:custDataLst>
              <p:tags r:id="rId9"/>
            </p:custDataLst>
          </p:nvPr>
        </p:nvSpPr>
        <p:spPr>
          <a:xfrm>
            <a:off x="6094413" y="5088374"/>
            <a:ext cx="1780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Ruissellement</a:t>
            </a:r>
            <a:endParaRPr lang="fr-CA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5" name="ZoneTexte 14"/>
          <p:cNvSpPr txBox="1"/>
          <p:nvPr>
            <p:custDataLst>
              <p:tags r:id="rId10"/>
            </p:custDataLst>
          </p:nvPr>
        </p:nvSpPr>
        <p:spPr>
          <a:xfrm>
            <a:off x="3560891" y="4175760"/>
            <a:ext cx="1780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Ruissellement</a:t>
            </a:r>
            <a:endParaRPr lang="fr-CA" sz="20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63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" grpId="0"/>
      <p:bldP spid="6" grpId="0"/>
      <p:bldP spid="7" grpId="0"/>
      <p:bldP spid="8" grpId="0"/>
      <p:bldP spid="10" grpId="0"/>
      <p:bldP spid="11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fr-FR" sz="6000" noProof="1" smtClean="0"/>
              <a:t>Le cycle de l’eau</a:t>
            </a:r>
            <a:endParaRPr lang="fr-FR" sz="6000" noProof="1"/>
          </a:p>
        </p:txBody>
      </p:sp>
      <p:sp>
        <p:nvSpPr>
          <p:cNvPr id="14" name="Espace réservé du contenu 13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algn="just">
              <a:buClr>
                <a:schemeClr val="tx1">
                  <a:lumMod val="50000"/>
                </a:schemeClr>
              </a:buClr>
            </a:pPr>
            <a:r>
              <a:rPr lang="fr-FR" noProof="1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La répartition inégale de l’eau : </a:t>
            </a:r>
          </a:p>
        </p:txBody>
      </p:sp>
      <p:pic>
        <p:nvPicPr>
          <p:cNvPr id="7" name="Image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267" y="1524000"/>
            <a:ext cx="6396291" cy="479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637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fr-FR" sz="6000" noProof="1" smtClean="0"/>
              <a:t>Le cycle de l’eau</a:t>
            </a:r>
            <a:endParaRPr lang="fr-FR" sz="6000" noProof="1"/>
          </a:p>
        </p:txBody>
      </p:sp>
      <p:sp>
        <p:nvSpPr>
          <p:cNvPr id="14" name="Espace réservé du contenu 13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algn="just">
              <a:buClr>
                <a:schemeClr val="tx1">
                  <a:lumMod val="50000"/>
                </a:schemeClr>
              </a:buClr>
            </a:pPr>
            <a:r>
              <a:rPr lang="fr-FR" noProof="1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L’eau potable renouvelable :</a:t>
            </a:r>
          </a:p>
        </p:txBody>
      </p:sp>
      <p:pic>
        <p:nvPicPr>
          <p:cNvPr id="3" name="Image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945" y="3044824"/>
            <a:ext cx="1917700" cy="164465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8367" y="3044824"/>
            <a:ext cx="1533839" cy="1644650"/>
          </a:xfrm>
          <a:prstGeom prst="rect">
            <a:avLst/>
          </a:prstGeom>
        </p:spPr>
      </p:pic>
      <p:sp>
        <p:nvSpPr>
          <p:cNvPr id="6" name="Rectangle 5"/>
          <p:cNvSpPr/>
          <p:nvPr>
            <p:custDataLst>
              <p:tags r:id="rId5"/>
            </p:custDataLst>
          </p:nvPr>
        </p:nvSpPr>
        <p:spPr>
          <a:xfrm>
            <a:off x="5018259" y="3405484"/>
            <a:ext cx="18004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smtClean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H2O</a:t>
            </a:r>
            <a:endParaRPr lang="fr-FR" sz="5400" b="1" cap="none" spc="0" dirty="0">
              <a:ln w="22225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ZoneTexte 4"/>
          <p:cNvSpPr txBox="1"/>
          <p:nvPr>
            <p:custDataLst>
              <p:tags r:id="rId6"/>
            </p:custDataLst>
          </p:nvPr>
        </p:nvSpPr>
        <p:spPr>
          <a:xfrm>
            <a:off x="2367555" y="4800770"/>
            <a:ext cx="20844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2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7 % des réserves mondiales</a:t>
            </a:r>
            <a:endParaRPr lang="fr-CA" sz="22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9" name="ZoneTexte 8"/>
          <p:cNvSpPr txBox="1"/>
          <p:nvPr>
            <p:custDataLst>
              <p:tags r:id="rId7"/>
            </p:custDataLst>
          </p:nvPr>
        </p:nvSpPr>
        <p:spPr>
          <a:xfrm>
            <a:off x="7193046" y="4800769"/>
            <a:ext cx="20844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2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2</a:t>
            </a:r>
            <a:r>
              <a:rPr lang="fr-CA" sz="22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 % des réserves mondiales</a:t>
            </a:r>
            <a:endParaRPr lang="fr-CA" sz="22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297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alphaModFix amt="80000"/>
            <a:lum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7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065212" y="304800"/>
            <a:ext cx="10058402" cy="1219200"/>
          </a:xfrm>
        </p:spPr>
        <p:txBody>
          <a:bodyPr>
            <a:normAutofit/>
          </a:bodyPr>
          <a:lstStyle/>
          <a:p>
            <a:r>
              <a:rPr lang="fr-FR" sz="6000" noProof="1" smtClean="0"/>
              <a:t>Le cycle de l’eau</a:t>
            </a:r>
            <a:endParaRPr lang="fr-FR" sz="6000" noProof="1"/>
          </a:p>
        </p:txBody>
      </p:sp>
      <p:sp>
        <p:nvSpPr>
          <p:cNvPr id="5" name="Espace réservé du contenu 13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808397" y="1524000"/>
            <a:ext cx="9383603" cy="5333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Clr>
                <a:schemeClr val="tx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fr-FR" noProof="1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L’eau se retrouve sur Terre sous trois états et dans trois réservoirs.</a:t>
            </a:r>
          </a:p>
          <a:p>
            <a:pPr marL="342900" indent="-342900" algn="just">
              <a:buClr>
                <a:schemeClr val="tx1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fr-FR" noProof="1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algn="just">
              <a:buClr>
                <a:schemeClr val="tx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fr-FR" noProof="1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Le cycle de l’eau se fait en circuit fermé dans lesquels plusieurs processus interviennent.</a:t>
            </a:r>
          </a:p>
          <a:p>
            <a:pPr marL="342900" indent="-342900" algn="just">
              <a:buClr>
                <a:schemeClr val="tx1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fr-FR" noProof="1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algn="just">
              <a:buClr>
                <a:schemeClr val="tx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fr-FR" noProof="1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L’eau est nécessaire à la vie.</a:t>
            </a:r>
          </a:p>
          <a:p>
            <a:pPr marL="342900" indent="-342900" algn="just">
              <a:buClr>
                <a:schemeClr val="tx1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fr-FR" noProof="1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algn="just">
              <a:buClr>
                <a:schemeClr val="tx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fr-FR" noProof="1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L’eau est inégalement répartie sur la planète.</a:t>
            </a:r>
          </a:p>
          <a:p>
            <a:pPr marL="342900" indent="-342900" algn="just">
              <a:buClr>
                <a:schemeClr val="tx1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fr-FR" noProof="1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algn="just">
              <a:buClr>
                <a:schemeClr val="tx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fr-FR" noProof="1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Le Canada et le Québec possèdent de réserves importantes d’eau.</a:t>
            </a:r>
          </a:p>
          <a:p>
            <a:pPr>
              <a:buClr>
                <a:srgbClr val="9A5315"/>
              </a:buClr>
            </a:pPr>
            <a:endParaRPr lang="fr-FR" noProof="1" smtClean="0"/>
          </a:p>
          <a:p>
            <a:pPr>
              <a:buClr>
                <a:srgbClr val="9A5315"/>
              </a:buClr>
            </a:pPr>
            <a:endParaRPr lang="fr-FR" noProof="1"/>
          </a:p>
        </p:txBody>
      </p:sp>
    </p:spTree>
    <p:extLst>
      <p:ext uri="{BB962C8B-B14F-4D97-AF65-F5344CB8AC3E}">
        <p14:creationId xmlns:p14="http://schemas.microsoft.com/office/powerpoint/2010/main" val="384678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4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5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6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7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8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9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heme/theme1.xml><?xml version="1.0" encoding="utf-8"?>
<a:theme xmlns:a="http://schemas.openxmlformats.org/drawingml/2006/main" name="Nature Illustration 16x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eIllustration_16x9_TP103431353" id="{A62416C7-154E-4BBA-A2A9-EF4E5612367C}" vid="{9E8E00A5-0EB1-41EA-BCE3-B5198EA9E9F8}"/>
    </a:ext>
  </a:extLst>
</a:theme>
</file>

<file path=ppt/theme/theme2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167F96A-C2ED-4D5B-8EFB-A18C6982D3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Présentation nature aux couleurs vives, paysage illustré (grand écran)</Template>
  <TotalTime>0</TotalTime>
  <Words>896</Words>
  <Application>Microsoft Office PowerPoint</Application>
  <PresentationFormat>Grand écran</PresentationFormat>
  <Paragraphs>117</Paragraphs>
  <Slides>8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Segoe Print</vt:lpstr>
      <vt:lpstr>Nature Illustration 16x9</vt:lpstr>
      <vt:lpstr>Comprendre les changements climatiques</vt:lpstr>
      <vt:lpstr>Le cycle de l’eau</vt:lpstr>
      <vt:lpstr>Le cycle de l’eau</vt:lpstr>
      <vt:lpstr>Le cycle de l’eau</vt:lpstr>
      <vt:lpstr>Le cycle de l’eau</vt:lpstr>
      <vt:lpstr>Le cycle de l’eau</vt:lpstr>
      <vt:lpstr>Le cycle de l’eau</vt:lpstr>
      <vt:lpstr>Le cycle de l’eau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2013-03-22T15:02:15Z</dcterms:created>
  <dcterms:modified xsi:type="dcterms:W3CDTF">2013-09-19T21:00:10Z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TC034313779991</vt:lpwstr>
  </property>
</Properties>
</file>