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4.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6.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7.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8.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2"/>
  </p:notesMasterIdLst>
  <p:handoutMasterIdLst>
    <p:handoutMasterId r:id="rId13"/>
  </p:handoutMasterIdLst>
  <p:sldIdLst>
    <p:sldId id="257" r:id="rId3"/>
    <p:sldId id="258" r:id="rId4"/>
    <p:sldId id="281" r:id="rId5"/>
    <p:sldId id="282" r:id="rId6"/>
    <p:sldId id="283" r:id="rId7"/>
    <p:sldId id="284" r:id="rId8"/>
    <p:sldId id="285" r:id="rId9"/>
    <p:sldId id="286" r:id="rId10"/>
    <p:sldId id="28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9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3247" autoAdjust="0"/>
  </p:normalViewPr>
  <p:slideViewPr>
    <p:cSldViewPr snapToGrid="0">
      <p:cViewPr varScale="1">
        <p:scale>
          <a:sx n="68" d="100"/>
          <a:sy n="68" d="100"/>
        </p:scale>
        <p:origin x="1416"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1" d="100"/>
          <a:sy n="71" d="100"/>
        </p:scale>
        <p:origin x="322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t>9/20/2013</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t>‹N°›</a:t>
            </a:fld>
            <a:endParaRPr dirty="0"/>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t>9/20/2013</a:t>
            </a:fld>
            <a:endParaRP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t>‹N°›</a:t>
            </a:fld>
            <a:endParaRPr dirty="0"/>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1</a:t>
            </a:fld>
            <a:endParaRPr lang="fr-CA" dirty="0"/>
          </a:p>
        </p:txBody>
      </p:sp>
    </p:spTree>
    <p:extLst>
      <p:ext uri="{BB962C8B-B14F-4D97-AF65-F5344CB8AC3E}">
        <p14:creationId xmlns:p14="http://schemas.microsoft.com/office/powerpoint/2010/main" val="2974080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smtClean="0"/>
              <a:t>Percé</a:t>
            </a:r>
            <a:r>
              <a:rPr lang="fr-CA" dirty="0" smtClean="0"/>
              <a:t> :</a:t>
            </a:r>
          </a:p>
          <a:p>
            <a:r>
              <a:rPr lang="fr-CA" dirty="0" smtClean="0"/>
              <a:t>La première photo de Percé</a:t>
            </a:r>
            <a:r>
              <a:rPr lang="fr-CA" baseline="0" dirty="0" smtClean="0"/>
              <a:t> est une représentation du site telle que l’auraient vu les explorateurs européens lors de leur arrivée dans la région au 18</a:t>
            </a:r>
            <a:r>
              <a:rPr lang="fr-CA" baseline="30000" dirty="0" smtClean="0"/>
              <a:t>e</a:t>
            </a:r>
            <a:r>
              <a:rPr lang="fr-CA" baseline="0" dirty="0" smtClean="0"/>
              <a:t> siècle (1724).</a:t>
            </a:r>
          </a:p>
          <a:p>
            <a:r>
              <a:rPr lang="fr-CA" baseline="0" dirty="0" smtClean="0"/>
              <a:t>La deuxième photo représente Percé tel que nous le connaissons aujourd’hui.</a:t>
            </a:r>
          </a:p>
          <a:p>
            <a:endParaRPr lang="fr-CA" baseline="0" dirty="0" smtClean="0"/>
          </a:p>
          <a:p>
            <a:r>
              <a:rPr lang="fr-CA" b="1" baseline="0" dirty="0" smtClean="0"/>
              <a:t>Niagara</a:t>
            </a:r>
            <a:r>
              <a:rPr lang="fr-CA" baseline="0" dirty="0" smtClean="0"/>
              <a:t> :</a:t>
            </a:r>
          </a:p>
          <a:p>
            <a:r>
              <a:rPr lang="fr-CA" baseline="0" dirty="0" smtClean="0"/>
              <a:t>En plus de 3 siècles, il est facile de constater la force d’érosion et le recul des chutes.</a:t>
            </a:r>
          </a:p>
          <a:p>
            <a:endParaRPr lang="fr-CA" baseline="0" dirty="0" smtClean="0"/>
          </a:p>
          <a:p>
            <a:endParaRPr lang="fr-CA" baseline="0" dirty="0" smtClean="0"/>
          </a:p>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2</a:t>
            </a:fld>
            <a:endParaRPr lang="fr-CA" dirty="0"/>
          </a:p>
        </p:txBody>
      </p:sp>
    </p:spTree>
    <p:extLst>
      <p:ext uri="{BB962C8B-B14F-4D97-AF65-F5344CB8AC3E}">
        <p14:creationId xmlns:p14="http://schemas.microsoft.com/office/powerpoint/2010/main" val="1347600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Bien</a:t>
            </a:r>
            <a:r>
              <a:rPr lang="fr-CA" baseline="0" dirty="0" smtClean="0"/>
              <a:t> qu’il existe de nombreux agents d’érosion, seuls ceux présentés seront retenus afin de ne pas perdre les élèves mais aussi parce que ce sont ceux que l’on observe le plus facilement sur le littoral. </a:t>
            </a:r>
          </a:p>
          <a:p>
            <a:r>
              <a:rPr lang="fr-CA" baseline="0" dirty="0" smtClean="0"/>
              <a:t>Toutefois, il est possible que les élèves puissent en connaître d’autres comme la </a:t>
            </a:r>
            <a:r>
              <a:rPr lang="fr-CA" b="1" u="sng" baseline="0" dirty="0" smtClean="0"/>
              <a:t>gravité</a:t>
            </a:r>
            <a:r>
              <a:rPr lang="fr-CA" baseline="0" dirty="0" smtClean="0"/>
              <a:t> (glissement de terrain, éboulement, effondrement</a:t>
            </a:r>
            <a:r>
              <a:rPr lang="fr-CA" b="0" u="none" baseline="0" dirty="0" smtClean="0"/>
              <a:t>), </a:t>
            </a:r>
            <a:r>
              <a:rPr lang="fr-CA" b="1" u="sng" baseline="0" dirty="0" smtClean="0"/>
              <a:t>l’activité sismique </a:t>
            </a:r>
            <a:r>
              <a:rPr lang="fr-CA" baseline="0" dirty="0" smtClean="0"/>
              <a:t>ou la </a:t>
            </a:r>
            <a:r>
              <a:rPr lang="fr-CA" b="0" u="none" baseline="0" dirty="0" smtClean="0"/>
              <a:t>dessiccation</a:t>
            </a:r>
            <a:r>
              <a:rPr lang="fr-CA" baseline="0" dirty="0" smtClean="0"/>
              <a:t> (fracturation du sol lors des sécheresses). </a:t>
            </a:r>
          </a:p>
          <a:p>
            <a:endParaRPr lang="fr-CA" baseline="0" dirty="0" smtClean="0"/>
          </a:p>
          <a:p>
            <a:r>
              <a:rPr lang="fr-CA" baseline="0" dirty="0" smtClean="0"/>
              <a:t>Aussi, on associe souvent </a:t>
            </a:r>
            <a:r>
              <a:rPr lang="fr-CA" b="0" baseline="0" dirty="0" smtClean="0"/>
              <a:t>déforestation</a:t>
            </a:r>
            <a:r>
              <a:rPr lang="fr-CA" baseline="0" dirty="0" smtClean="0"/>
              <a:t> et </a:t>
            </a:r>
            <a:r>
              <a:rPr lang="fr-CA" b="0" baseline="0" dirty="0" smtClean="0"/>
              <a:t>érosion</a:t>
            </a:r>
            <a:r>
              <a:rPr lang="fr-CA" baseline="0" dirty="0" smtClean="0"/>
              <a:t>. Il faut préciser que, dans ce cas-ci, la déforestation vient amplifier le phénomène d’érosion, mais ne le crée pas directement.</a:t>
            </a: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3</a:t>
            </a:fld>
            <a:endParaRPr lang="fr-CA" dirty="0"/>
          </a:p>
        </p:txBody>
      </p:sp>
    </p:spTree>
    <p:extLst>
      <p:ext uri="{BB962C8B-B14F-4D97-AF65-F5344CB8AC3E}">
        <p14:creationId xmlns:p14="http://schemas.microsoft.com/office/powerpoint/2010/main" val="2545293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smtClean="0"/>
              <a:t>1</a:t>
            </a:r>
            <a:r>
              <a:rPr lang="fr-CA" b="1" baseline="30000" dirty="0" smtClean="0"/>
              <a:t>ere</a:t>
            </a:r>
            <a:r>
              <a:rPr lang="fr-CA" b="1" baseline="0" dirty="0" smtClean="0"/>
              <a:t> étape :</a:t>
            </a:r>
          </a:p>
          <a:p>
            <a:r>
              <a:rPr lang="fr-CA" baseline="0" dirty="0" smtClean="0"/>
              <a:t>Représentation du littoral.</a:t>
            </a:r>
          </a:p>
          <a:p>
            <a:endParaRPr lang="fr-CA" baseline="0" dirty="0" smtClean="0"/>
          </a:p>
          <a:p>
            <a:r>
              <a:rPr lang="fr-CA" b="1" baseline="0" dirty="0" smtClean="0"/>
              <a:t>2</a:t>
            </a:r>
            <a:r>
              <a:rPr lang="fr-CA" b="1" baseline="30000" dirty="0" smtClean="0"/>
              <a:t>e</a:t>
            </a:r>
            <a:r>
              <a:rPr lang="fr-CA" b="1" baseline="0" dirty="0" smtClean="0"/>
              <a:t> étape : </a:t>
            </a:r>
          </a:p>
          <a:p>
            <a:r>
              <a:rPr lang="fr-CA" dirty="0" smtClean="0"/>
              <a:t>Les vents soufflent</a:t>
            </a:r>
            <a:r>
              <a:rPr lang="fr-CA" baseline="0" dirty="0" smtClean="0"/>
              <a:t> et vont créer des vagues.</a:t>
            </a:r>
          </a:p>
          <a:p>
            <a:endParaRPr lang="fr-CA" baseline="0" dirty="0" smtClean="0"/>
          </a:p>
          <a:p>
            <a:r>
              <a:rPr lang="fr-CA" b="1" baseline="0" dirty="0" smtClean="0"/>
              <a:t>3</a:t>
            </a:r>
            <a:r>
              <a:rPr lang="fr-CA" b="1" baseline="30000" dirty="0" smtClean="0"/>
              <a:t>e</a:t>
            </a:r>
            <a:r>
              <a:rPr lang="fr-CA" b="1" baseline="0" dirty="0" smtClean="0"/>
              <a:t> étape :</a:t>
            </a:r>
          </a:p>
          <a:p>
            <a:r>
              <a:rPr lang="fr-CA" baseline="0" dirty="0" smtClean="0"/>
              <a:t>Les vagues vont déferler sur le littoral avec plus ou moins de force dépendamment de la puissance des vents.</a:t>
            </a:r>
          </a:p>
          <a:p>
            <a:endParaRPr lang="fr-CA" baseline="0" dirty="0" smtClean="0"/>
          </a:p>
          <a:p>
            <a:r>
              <a:rPr lang="fr-CA" b="1" baseline="0" dirty="0" smtClean="0"/>
              <a:t>4</a:t>
            </a:r>
            <a:r>
              <a:rPr lang="fr-CA" b="1" baseline="30000" dirty="0" smtClean="0"/>
              <a:t>e</a:t>
            </a:r>
            <a:r>
              <a:rPr lang="fr-CA" b="1" baseline="0" dirty="0" smtClean="0"/>
              <a:t> étape :</a:t>
            </a:r>
          </a:p>
          <a:p>
            <a:r>
              <a:rPr lang="fr-CA" baseline="0" dirty="0" smtClean="0"/>
              <a:t>Les vagues vont finir par venir éroder le littoral.</a:t>
            </a: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4</a:t>
            </a:fld>
            <a:endParaRPr lang="fr-CA" dirty="0"/>
          </a:p>
        </p:txBody>
      </p:sp>
    </p:spTree>
    <p:extLst>
      <p:ext uri="{BB962C8B-B14F-4D97-AF65-F5344CB8AC3E}">
        <p14:creationId xmlns:p14="http://schemas.microsoft.com/office/powerpoint/2010/main" val="1350051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0" dirty="0" smtClean="0"/>
              <a:t>Les photos</a:t>
            </a:r>
            <a:r>
              <a:rPr lang="fr-CA" b="0" baseline="0" dirty="0" smtClean="0"/>
              <a:t> proviennent de la Sécurité publique du Québec et montrent des exemples d’érosion sur la Côte-Nord (Sept-Îles).</a:t>
            </a:r>
            <a:endParaRPr lang="fr-CA" b="0" dirty="0" smtClean="0"/>
          </a:p>
          <a:p>
            <a:endParaRPr lang="fr-CA" b="1" dirty="0" smtClean="0"/>
          </a:p>
          <a:p>
            <a:r>
              <a:rPr lang="fr-CA" b="1" dirty="0" smtClean="0"/>
              <a:t>À gauche</a:t>
            </a:r>
            <a:r>
              <a:rPr lang="fr-CA" b="0" baseline="0" dirty="0" smtClean="0"/>
              <a:t> : </a:t>
            </a:r>
            <a:r>
              <a:rPr lang="fr-CA" dirty="0" smtClean="0"/>
              <a:t>il est aisé de voir l’impact de l’érosion</a:t>
            </a:r>
            <a:r>
              <a:rPr lang="fr-CA" baseline="0" dirty="0" smtClean="0"/>
              <a:t> qu’on exercées les vagues sur le littoral. Dans ce cas-ci, un enrochement a été fait, mais cela n’a rien changé. La maison a été détruite depuis.</a:t>
            </a:r>
          </a:p>
          <a:p>
            <a:endParaRPr lang="fr-CA" baseline="0" dirty="0" smtClean="0"/>
          </a:p>
          <a:p>
            <a:r>
              <a:rPr lang="fr-CA" b="1" baseline="0" dirty="0" smtClean="0"/>
              <a:t>À droite </a:t>
            </a:r>
            <a:r>
              <a:rPr lang="fr-CA" baseline="0" dirty="0" smtClean="0"/>
              <a:t>: l’avancée progressive de l’eau a fini par ronger la plage et a même créé une microfalaise. </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5</a:t>
            </a:fld>
            <a:endParaRPr lang="fr-CA" dirty="0"/>
          </a:p>
        </p:txBody>
      </p:sp>
    </p:spTree>
    <p:extLst>
      <p:ext uri="{BB962C8B-B14F-4D97-AF65-F5344CB8AC3E}">
        <p14:creationId xmlns:p14="http://schemas.microsoft.com/office/powerpoint/2010/main" val="2581275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smtClean="0"/>
              <a:t>1</a:t>
            </a:r>
            <a:r>
              <a:rPr lang="fr-CA" b="1" baseline="30000" dirty="0" smtClean="0"/>
              <a:t>ere</a:t>
            </a:r>
            <a:r>
              <a:rPr lang="fr-CA" b="1" dirty="0" smtClean="0"/>
              <a:t> étape </a:t>
            </a:r>
            <a:r>
              <a:rPr lang="fr-CA" dirty="0" smtClean="0"/>
              <a:t>:</a:t>
            </a:r>
          </a:p>
          <a:p>
            <a:r>
              <a:rPr lang="fr-CA" dirty="0" smtClean="0"/>
              <a:t>Représentation</a:t>
            </a:r>
            <a:r>
              <a:rPr lang="fr-CA" baseline="0" dirty="0" smtClean="0"/>
              <a:t> d’une falaise ou d’une microfalaise.</a:t>
            </a:r>
          </a:p>
          <a:p>
            <a:endParaRPr lang="fr-CA" baseline="0" dirty="0" smtClean="0"/>
          </a:p>
          <a:p>
            <a:r>
              <a:rPr lang="fr-CA" b="1" baseline="0" dirty="0" smtClean="0"/>
              <a:t>2</a:t>
            </a:r>
            <a:r>
              <a:rPr lang="fr-CA" b="1" baseline="30000" dirty="0" smtClean="0"/>
              <a:t>e</a:t>
            </a:r>
            <a:r>
              <a:rPr lang="fr-CA" b="1" baseline="0" dirty="0" smtClean="0"/>
              <a:t> étape </a:t>
            </a:r>
            <a:r>
              <a:rPr lang="fr-CA" baseline="0" dirty="0" smtClean="0"/>
              <a:t>:</a:t>
            </a:r>
          </a:p>
          <a:p>
            <a:r>
              <a:rPr lang="fr-CA" baseline="0" dirty="0" smtClean="0"/>
              <a:t>Les précipitations d’automne vont déverser beaucoup d’eau qui va s’infiltrer dans le sol.  </a:t>
            </a:r>
          </a:p>
          <a:p>
            <a:r>
              <a:rPr lang="fr-CA" baseline="0" dirty="0" smtClean="0"/>
              <a:t>Demander aux élèves s’ils se souviennent du mécanisme d’infiltration de l’eau dans le sol (cela a été vu lors de la présentation sur le cycle de l’eau). </a:t>
            </a:r>
          </a:p>
          <a:p>
            <a:endParaRPr lang="fr-CA" baseline="0" dirty="0" smtClean="0"/>
          </a:p>
          <a:p>
            <a:r>
              <a:rPr lang="fr-CA" b="1" baseline="0" dirty="0" smtClean="0"/>
              <a:t>3</a:t>
            </a:r>
            <a:r>
              <a:rPr lang="fr-CA" b="1" baseline="30000" dirty="0" smtClean="0"/>
              <a:t>e</a:t>
            </a:r>
            <a:r>
              <a:rPr lang="fr-CA" b="1" baseline="0" dirty="0" smtClean="0"/>
              <a:t> étape </a:t>
            </a:r>
            <a:r>
              <a:rPr lang="fr-CA" baseline="0" dirty="0" smtClean="0"/>
              <a:t>:</a:t>
            </a:r>
          </a:p>
          <a:p>
            <a:r>
              <a:rPr lang="fr-CA" baseline="0" dirty="0" smtClean="0"/>
              <a:t>Lorsque les températures baissent, l’eau qui se trouve dans le sol va geler et se transformer en glace. La glace prend plus de place que l’eau et va donc exercer une pression sur la roche et agrandir les fissures.</a:t>
            </a:r>
          </a:p>
          <a:p>
            <a:endParaRPr lang="fr-CA" baseline="0" dirty="0" smtClean="0"/>
          </a:p>
          <a:p>
            <a:r>
              <a:rPr lang="fr-CA" b="1" baseline="0" dirty="0" smtClean="0"/>
              <a:t>4</a:t>
            </a:r>
            <a:r>
              <a:rPr lang="fr-CA" b="1" baseline="30000" dirty="0" smtClean="0"/>
              <a:t>e</a:t>
            </a:r>
            <a:r>
              <a:rPr lang="fr-CA" b="1" baseline="0" dirty="0" smtClean="0"/>
              <a:t> étape </a:t>
            </a:r>
            <a:r>
              <a:rPr lang="fr-CA" baseline="0" dirty="0" smtClean="0"/>
              <a:t>:</a:t>
            </a:r>
          </a:p>
          <a:p>
            <a:r>
              <a:rPr lang="fr-CA" baseline="0" dirty="0" smtClean="0"/>
              <a:t>Au fur et à mesure des gels et des dégels, les fissures vont devenir plus importantes, plus profondes et faire éclater des parties de la roche (</a:t>
            </a:r>
            <a:r>
              <a:rPr lang="fr-CA" b="1" baseline="0" dirty="0" smtClean="0"/>
              <a:t>gélifraction</a:t>
            </a:r>
            <a:r>
              <a:rPr lang="fr-CA" baseline="0" dirty="0" smtClean="0"/>
              <a:t>).</a:t>
            </a:r>
          </a:p>
          <a:p>
            <a:endParaRPr lang="fr-CA" baseline="0" dirty="0" smtClean="0"/>
          </a:p>
          <a:p>
            <a:r>
              <a:rPr lang="fr-CA" b="1" baseline="0" dirty="0" smtClean="0"/>
              <a:t>5</a:t>
            </a:r>
            <a:r>
              <a:rPr lang="fr-CA" b="1" baseline="30000" dirty="0" smtClean="0"/>
              <a:t>e</a:t>
            </a:r>
            <a:r>
              <a:rPr lang="fr-CA" b="1" baseline="0" dirty="0" smtClean="0"/>
              <a:t> étape </a:t>
            </a:r>
            <a:r>
              <a:rPr lang="fr-CA" baseline="0" dirty="0" smtClean="0"/>
              <a:t>:</a:t>
            </a:r>
          </a:p>
          <a:p>
            <a:r>
              <a:rPr lang="fr-CA" baseline="0" dirty="0" smtClean="0"/>
              <a:t>Au bout d’un moment, la roche va finir par se détacher du reste de la falaise.</a:t>
            </a:r>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6</a:t>
            </a:fld>
            <a:endParaRPr lang="fr-CA" dirty="0"/>
          </a:p>
        </p:txBody>
      </p:sp>
    </p:spTree>
    <p:extLst>
      <p:ext uri="{BB962C8B-B14F-4D97-AF65-F5344CB8AC3E}">
        <p14:creationId xmlns:p14="http://schemas.microsoft.com/office/powerpoint/2010/main" val="3800538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baseline="0" dirty="0" smtClean="0"/>
              <a:t>Au gauche :</a:t>
            </a:r>
          </a:p>
          <a:p>
            <a:r>
              <a:rPr lang="fr-CA" b="0" baseline="0" dirty="0" smtClean="0"/>
              <a:t>C’est une photo du phénomène de gélifraction qui a été illustré dans la diapositive précédente.</a:t>
            </a:r>
          </a:p>
          <a:p>
            <a:endParaRPr lang="fr-CA" b="0" baseline="0" dirty="0" smtClean="0"/>
          </a:p>
          <a:p>
            <a:r>
              <a:rPr lang="fr-CA" b="1" baseline="0" dirty="0" smtClean="0"/>
              <a:t>À droite :</a:t>
            </a:r>
          </a:p>
          <a:p>
            <a:r>
              <a:rPr lang="fr-CA" b="0" baseline="0" dirty="0" smtClean="0"/>
              <a:t>Photo d’une roche fissurée sous l’action de la </a:t>
            </a:r>
            <a:r>
              <a:rPr lang="fr-CA" b="1" baseline="0" dirty="0" smtClean="0"/>
              <a:t>gélifraction</a:t>
            </a:r>
            <a:r>
              <a:rPr lang="fr-CA" b="0" baseline="0" dirty="0" smtClean="0"/>
              <a:t>.</a:t>
            </a:r>
            <a:endParaRPr lang="fr-CA"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7</a:t>
            </a:fld>
            <a:endParaRPr lang="fr-CA" dirty="0"/>
          </a:p>
        </p:txBody>
      </p:sp>
    </p:spTree>
    <p:extLst>
      <p:ext uri="{BB962C8B-B14F-4D97-AF65-F5344CB8AC3E}">
        <p14:creationId xmlns:p14="http://schemas.microsoft.com/office/powerpoint/2010/main" val="3263251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0" baseline="0" dirty="0" smtClean="0"/>
              <a:t>La vidéo « 3-îles de </a:t>
            </a:r>
            <a:r>
              <a:rPr lang="fr-CA" b="0" baseline="0" smtClean="0"/>
              <a:t>la Madeleine » (2 min 40 s) est un </a:t>
            </a:r>
            <a:r>
              <a:rPr lang="fr-CA" b="0" baseline="0" dirty="0" smtClean="0"/>
              <a:t>reportage de la tempête hivernale de 2010 aux îles de la madeleine. </a:t>
            </a:r>
          </a:p>
          <a:p>
            <a:endParaRPr lang="fr-CA" b="0" baseline="0" dirty="0" smtClean="0"/>
          </a:p>
          <a:p>
            <a:r>
              <a:rPr lang="fr-CA" b="0" baseline="0" dirty="0" smtClean="0"/>
              <a:t>Suite aux relevés et aux examens faits après la tempête, il a été démontré que l’érosion qui s’observe en une année a été faite en une seule tempête (2 jours).</a:t>
            </a:r>
            <a:endParaRPr lang="fr-CA" baseline="0" dirty="0" smtClean="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8</a:t>
            </a:fld>
            <a:endParaRPr lang="fr-CA" dirty="0"/>
          </a:p>
        </p:txBody>
      </p:sp>
    </p:spTree>
    <p:extLst>
      <p:ext uri="{BB962C8B-B14F-4D97-AF65-F5344CB8AC3E}">
        <p14:creationId xmlns:p14="http://schemas.microsoft.com/office/powerpoint/2010/main" val="3917254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smtClean="0"/>
              <a:t>2</a:t>
            </a:r>
            <a:r>
              <a:rPr lang="fr-CA" b="1" baseline="30000" dirty="0" smtClean="0"/>
              <a:t>e</a:t>
            </a:r>
            <a:r>
              <a:rPr lang="fr-CA" b="1" baseline="0" dirty="0" smtClean="0"/>
              <a:t> </a:t>
            </a:r>
            <a:r>
              <a:rPr lang="fr-CA" b="1" dirty="0" smtClean="0"/>
              <a:t>point</a:t>
            </a:r>
            <a:r>
              <a:rPr lang="fr-CA" b="1" baseline="0" dirty="0" smtClean="0"/>
              <a:t> :</a:t>
            </a:r>
          </a:p>
          <a:p>
            <a:r>
              <a:rPr lang="fr-CA" baseline="0" dirty="0" smtClean="0"/>
              <a:t>Quels sont les agents d’érosion ? </a:t>
            </a:r>
            <a:r>
              <a:rPr lang="fr-CA" b="1" baseline="0" dirty="0" smtClean="0"/>
              <a:t>Réponse : Le vent, les vagues, la pluie et la neige.</a:t>
            </a:r>
          </a:p>
          <a:p>
            <a:endParaRPr lang="fr-CA" baseline="0" dirty="0" smtClean="0"/>
          </a:p>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9</a:t>
            </a:fld>
            <a:endParaRPr lang="fr-CA" dirty="0"/>
          </a:p>
        </p:txBody>
      </p:sp>
    </p:spTree>
    <p:extLst>
      <p:ext uri="{BB962C8B-B14F-4D97-AF65-F5344CB8AC3E}">
        <p14:creationId xmlns:p14="http://schemas.microsoft.com/office/powerpoint/2010/main" val="9630813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fr-FR" smtClean="0"/>
              <a:t>Modifiez le style du titre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rois images avec légende ">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dirty="0"/>
          </a:p>
        </p:txBody>
      </p:sp>
      <p:sp>
        <p:nvSpPr>
          <p:cNvPr id="7" name="Footer Placeholder 6"/>
          <p:cNvSpPr>
            <a:spLocks noGrp="1"/>
          </p:cNvSpPr>
          <p:nvPr>
            <p:ph type="ftr" sz="quarter" idx="11"/>
          </p:nvPr>
        </p:nvSpPr>
        <p:spPr/>
        <p:txBody>
          <a:bodyPr/>
          <a:lstStyle/>
          <a:p>
            <a:endParaRPr dirty="0"/>
          </a:p>
        </p:txBody>
      </p:sp>
      <p:sp>
        <p:nvSpPr>
          <p:cNvPr id="8" name="Slide Number Placeholder 7"/>
          <p:cNvSpPr>
            <a:spLocks noGrp="1"/>
          </p:cNvSpPr>
          <p:nvPr>
            <p:ph type="sldNum" sz="quarter" idx="12"/>
          </p:nvPr>
        </p:nvSpPr>
        <p:spPr/>
        <p:txBody>
          <a:bodyPr/>
          <a:lstStyle/>
          <a:p>
            <a:fld id="{022B156B-59AE-415F-B24B-8756D48BB977}" type="slidenum">
              <a:rPr/>
              <a:pPr/>
              <a:t>‹N°›</a:t>
            </a:fld>
            <a:endParaRPr dirty="0"/>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97" name="Picture Placeholder 33"/>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111" name="Picture Placeholder 33"/>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grpSp>
        <p:nvGrpSpPr>
          <p:cNvPr id="112" name="Group 111"/>
          <p:cNvGrpSpPr/>
          <p:nvPr/>
        </p:nvGrpSpPr>
        <p:grpSpPr>
          <a:xfrm>
            <a:off x="5322489" y="34361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125" name="Picture Placeholder 33"/>
          <p:cNvSpPr>
            <a:spLocks noGrp="1" noChangeAspect="1"/>
          </p:cNvSpPr>
          <p:nvPr>
            <p:ph type="pic" sz="quarter" idx="19"/>
          </p:nvPr>
        </p:nvSpPr>
        <p:spPr>
          <a:xfrm>
            <a:off x="5546780" y="3646566"/>
            <a:ext cx="2993366" cy="2305338"/>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126" name="Text Placeholder 3"/>
          <p:cNvSpPr>
            <a:spLocks noGrp="1"/>
          </p:cNvSpPr>
          <p:nvPr>
            <p:ph type="body" sz="half" idx="21"/>
          </p:nvPr>
        </p:nvSpPr>
        <p:spPr>
          <a:xfrm>
            <a:off x="9066214" y="2048893"/>
            <a:ext cx="2286000" cy="2514599"/>
          </a:xfrm>
        </p:spPr>
        <p:txBody>
          <a:bodyPr anchor="ct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fr-FR" smtClean="0"/>
              <a:t>Modifiez le style du titre</a:t>
            </a:r>
            <a:endParaRP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8075611" y="6019801"/>
            <a:ext cx="1396260" cy="228600"/>
          </a:xfrm>
        </p:spPr>
        <p:txBody>
          <a:bodyPr/>
          <a:lstStyle/>
          <a:p>
            <a:fld id="{4CF99945-0A15-4715-AB6C-F5E56CF20F70}" type="datetimeFigureOut">
              <a:rPr lang="en-US"/>
              <a:t>9/20/2013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pPr/>
              <a:t>‹N°›</a:t>
            </a:fld>
            <a:endParaRPr dirty="0"/>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dirty="0"/>
            </a:p>
          </p:txBody>
        </p:sp>
      </p:grpSp>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fr-FR" smtClean="0"/>
              <a:t>Modifiez le style du titre</a:t>
            </a:r>
            <a:endParaRP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dirty="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fr-FR" smtClean="0"/>
              <a:t>Modifiez le style du titre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fr-FR" smtClean="0"/>
              <a:t>Modifiez le style du titre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sz="half" idx="1"/>
          </p:nvPr>
        </p:nvSpPr>
        <p:spPr>
          <a:xfrm>
            <a:off x="1065212" y="1825625"/>
            <a:ext cx="4954588"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6172200" y="1825625"/>
            <a:ext cx="4951414"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69848"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4CF99945-0A15-4715-AB6C-F5E56CF20F70}" type="datetimeFigureOut">
              <a:rPr lang="en-US"/>
              <a:t>9/20/2013</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Date Placeholder 2"/>
          <p:cNvSpPr>
            <a:spLocks noGrp="1"/>
          </p:cNvSpPr>
          <p:nvPr>
            <p:ph type="dt" sz="half" idx="10"/>
          </p:nvPr>
        </p:nvSpPr>
        <p:spPr/>
        <p:txBody>
          <a:bodyPr/>
          <a:lstStyle/>
          <a:p>
            <a:fld id="{4CF99945-0A15-4715-AB6C-F5E56CF20F70}" type="datetimeFigureOut">
              <a:rPr lang="en-US"/>
              <a:t>9/20/2013</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99945-0A15-4715-AB6C-F5E56CF20F70}" type="datetimeFigureOut">
              <a:rPr lang="en-US"/>
              <a:t>9/20/2013</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022B156B-59AE-415F-B24B-8756D48BB977}" type="slidenum">
              <a:rPr/>
              <a:t>‹N°›</a:t>
            </a:fld>
            <a:endParaRPr dirty="0"/>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ux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dirty="0"/>
          </a:p>
        </p:txBody>
      </p:sp>
      <p:sp>
        <p:nvSpPr>
          <p:cNvPr id="7" name="Footer Placeholder 6"/>
          <p:cNvSpPr>
            <a:spLocks noGrp="1"/>
          </p:cNvSpPr>
          <p:nvPr>
            <p:ph type="ftr" sz="quarter" idx="11"/>
          </p:nvPr>
        </p:nvSpPr>
        <p:spPr/>
        <p:txBody>
          <a:bodyPr/>
          <a:lstStyle/>
          <a:p>
            <a:endParaRPr dirty="0"/>
          </a:p>
        </p:txBody>
      </p:sp>
      <p:sp>
        <p:nvSpPr>
          <p:cNvPr id="8" name="Slide Number Placeholder 7"/>
          <p:cNvSpPr>
            <a:spLocks noGrp="1"/>
          </p:cNvSpPr>
          <p:nvPr>
            <p:ph type="sldNum" sz="quarter" idx="12"/>
          </p:nvPr>
        </p:nvSpPr>
        <p:spPr/>
        <p:txBody>
          <a:bodyPr/>
          <a:lstStyle/>
          <a:p>
            <a:fld id="{022B156B-59AE-415F-B24B-8756D48BB977}" type="slidenum">
              <a:rPr/>
              <a:pPr/>
              <a:t>‹N°›</a:t>
            </a:fld>
            <a:endParaRPr dirty="0"/>
          </a:p>
        </p:txBody>
      </p:sp>
      <p:grpSp>
        <p:nvGrpSpPr>
          <p:cNvPr id="9" name="Group 8"/>
          <p:cNvGrpSpPr/>
          <p:nvPr/>
        </p:nvGrpSpPr>
        <p:grpSpPr>
          <a:xfrm>
            <a:off x="574431" y="724619"/>
            <a:ext cx="5318979" cy="3795623"/>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grpSp>
        <p:nvGrpSpPr>
          <p:cNvPr id="22" name="Group 21"/>
          <p:cNvGrpSpPr/>
          <p:nvPr/>
        </p:nvGrpSpPr>
        <p:grpSpPr>
          <a:xfrm>
            <a:off x="6285120" y="724619"/>
            <a:ext cx="5318979" cy="3795623"/>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rois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dirty="0"/>
          </a:p>
        </p:txBody>
      </p:sp>
      <p:sp>
        <p:nvSpPr>
          <p:cNvPr id="7" name="Footer Placeholder 6"/>
          <p:cNvSpPr>
            <a:spLocks noGrp="1"/>
          </p:cNvSpPr>
          <p:nvPr>
            <p:ph type="ftr" sz="quarter" idx="11"/>
          </p:nvPr>
        </p:nvSpPr>
        <p:spPr/>
        <p:txBody>
          <a:bodyPr/>
          <a:lstStyle/>
          <a:p>
            <a:endParaRPr dirty="0"/>
          </a:p>
        </p:txBody>
      </p:sp>
      <p:sp>
        <p:nvSpPr>
          <p:cNvPr id="8" name="Slide Number Placeholder 7"/>
          <p:cNvSpPr>
            <a:spLocks noGrp="1"/>
          </p:cNvSpPr>
          <p:nvPr>
            <p:ph type="sldNum" sz="quarter" idx="12"/>
          </p:nvPr>
        </p:nvSpPr>
        <p:spPr/>
        <p:txBody>
          <a:bodyPr/>
          <a:lstStyle/>
          <a:p>
            <a:fld id="{022B156B-59AE-415F-B24B-8756D48BB977}" type="slidenum">
              <a:rPr/>
              <a:pPr/>
              <a:t>‹N°›</a:t>
            </a:fld>
            <a:endParaRPr dirty="0"/>
          </a:p>
        </p:txBody>
      </p:sp>
      <p:grpSp>
        <p:nvGrpSpPr>
          <p:cNvPr id="35" name="Group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4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grpSp>
        <p:nvGrpSpPr>
          <p:cNvPr id="52" name="Group 51"/>
          <p:cNvGrpSpPr>
            <a:grpSpLocks noChangeAspect="1"/>
          </p:cNvGrpSpPr>
          <p:nvPr/>
        </p:nvGrpSpPr>
        <p:grpSpPr>
          <a:xfrm rot="5400000">
            <a:off x="263071" y="1127733"/>
            <a:ext cx="4114800" cy="3381614"/>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grpSp>
        <p:nvGrpSpPr>
          <p:cNvPr id="65" name="Group 64"/>
          <p:cNvGrpSpPr>
            <a:grpSpLocks noChangeAspect="1"/>
          </p:cNvGrpSpPr>
          <p:nvPr/>
        </p:nvGrpSpPr>
        <p:grpSpPr>
          <a:xfrm rot="5400000">
            <a:off x="7803905" y="1127738"/>
            <a:ext cx="4114800" cy="3381613"/>
            <a:chOff x="895350" y="3313113"/>
            <a:chExt cx="3613151" cy="2790825"/>
          </a:xfrm>
          <a:solidFill>
            <a:schemeClr val="tx1">
              <a:lumMod val="50000"/>
            </a:schemeClr>
          </a:solidFill>
        </p:grpSpPr>
        <p:sp>
          <p:nvSpPr>
            <p:cNvPr id="66"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7"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8"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69"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0"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1"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2"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3"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4"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5"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6"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sp>
          <p:nvSpPr>
            <p:cNvPr id="77"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dirty="0"/>
            </a:p>
          </p:txBody>
        </p:sp>
      </p:grpSp>
      <p:sp>
        <p:nvSpPr>
          <p:cNvPr id="78" name="Picture Placeholder 33"/>
          <p:cNvSpPr>
            <a:spLocks noGrp="1"/>
          </p:cNvSpPr>
          <p:nvPr>
            <p:ph type="pic" sz="quarter" idx="18"/>
          </p:nvPr>
        </p:nvSpPr>
        <p:spPr>
          <a:xfrm>
            <a:off x="4599885" y="533400"/>
            <a:ext cx="2971800" cy="36576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79" name="Picture Placeholder 33"/>
          <p:cNvSpPr>
            <a:spLocks noGrp="1"/>
          </p:cNvSpPr>
          <p:nvPr>
            <p:ph type="pic" sz="quarter" idx="19"/>
          </p:nvPr>
        </p:nvSpPr>
        <p:spPr>
          <a:xfrm>
            <a:off x="834571" y="1013590"/>
            <a:ext cx="2971800" cy="36576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80" name="Picture Placeholder 33"/>
          <p:cNvSpPr>
            <a:spLocks noGrp="1"/>
          </p:cNvSpPr>
          <p:nvPr>
            <p:ph type="pic" sz="quarter" idx="20"/>
          </p:nvPr>
        </p:nvSpPr>
        <p:spPr>
          <a:xfrm>
            <a:off x="8375405" y="1013591"/>
            <a:ext cx="2971800" cy="3657600"/>
          </a:xfrm>
          <a:solidFill>
            <a:schemeClr val="bg2"/>
          </a:solidFill>
          <a:ln w="38100">
            <a:solidFill>
              <a:schemeClr val="bg1"/>
            </a:solidFill>
          </a:ln>
        </p:spPr>
        <p:txBody>
          <a:bodyPr/>
          <a:lstStyle>
            <a:lvl1pPr marL="0" indent="0" algn="ctr">
              <a:buNone/>
              <a:defRPr/>
            </a:lvl1pPr>
          </a:lstStyle>
          <a:p>
            <a:r>
              <a:rPr lang="fr-FR" dirty="0" smtClean="0"/>
              <a:t>Cliquez sur l'icône pour ajouter une image</a:t>
            </a:r>
            <a:endParaRPr dirty="0"/>
          </a:p>
        </p:txBody>
      </p:sp>
      <p:sp>
        <p:nvSpPr>
          <p:cNvPr id="81" name="Text Placeholder 3"/>
          <p:cNvSpPr>
            <a:spLocks noGrp="1"/>
          </p:cNvSpPr>
          <p:nvPr>
            <p:ph type="body" sz="half" idx="2"/>
          </p:nvPr>
        </p:nvSpPr>
        <p:spPr>
          <a:xfrm>
            <a:off x="948871"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2" name="Text Placeholder 3"/>
          <p:cNvSpPr>
            <a:spLocks noGrp="1"/>
          </p:cNvSpPr>
          <p:nvPr>
            <p:ph type="body" sz="half" idx="21"/>
          </p:nvPr>
        </p:nvSpPr>
        <p:spPr>
          <a:xfrm>
            <a:off x="4707208" y="4582378"/>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3" name="Text Placeholder 3"/>
          <p:cNvSpPr>
            <a:spLocks noGrp="1"/>
          </p:cNvSpPr>
          <p:nvPr>
            <p:ph type="body" sz="half" idx="22"/>
          </p:nvPr>
        </p:nvSpPr>
        <p:spPr>
          <a:xfrm>
            <a:off x="8489705"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fr-FR" smtClean="0"/>
              <a:t>Modifiez le style du titre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000">
                <a:solidFill>
                  <a:schemeClr val="tx1"/>
                </a:solidFill>
              </a:defRPr>
            </a:lvl1pPr>
          </a:lstStyle>
          <a:p>
            <a:fld id="{4CF99945-0A15-4715-AB6C-F5E56CF20F70}" type="datetimeFigureOut">
              <a:rPr lang="en-US"/>
              <a:pPr/>
              <a:t>9/20/2013</a:t>
            </a:fld>
            <a:endParaRPr dirty="0"/>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000">
                <a:solidFill>
                  <a:schemeClr val="tx1"/>
                </a:solidFill>
              </a:defRPr>
            </a:lvl1pPr>
          </a:lstStyle>
          <a:p>
            <a:endParaRPr dirty="0"/>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000">
                <a:solidFill>
                  <a:schemeClr val="tx1"/>
                </a:solidFill>
              </a:defRPr>
            </a:lvl1pPr>
          </a:lstStyle>
          <a:p>
            <a:fld id="{022B156B-59AE-415F-B24B-8756D48BB977}" type="slidenum">
              <a:rPr/>
              <a:pPr/>
              <a:t>‹N°›</a:t>
            </a:fld>
            <a:endParaRPr dirty="0"/>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image" Target="../media/image7.jpg"/><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image" Target="../media/image6.jpe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image" Target="../media/image5.JPG"/><Relationship Id="rId5" Type="http://schemas.openxmlformats.org/officeDocument/2006/relationships/tags" Target="../tags/tag7.xml"/><Relationship Id="rId10" Type="http://schemas.openxmlformats.org/officeDocument/2006/relationships/notesSlide" Target="../notesSlides/notesSlide2.xml"/><Relationship Id="rId4" Type="http://schemas.openxmlformats.org/officeDocument/2006/relationships/tags" Target="../tags/tag6.xml"/><Relationship Id="rId9"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image" Target="../media/image9.WMF"/><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8.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notesSlide" Target="../notesSlides/notesSlide3.xml"/><Relationship Id="rId5" Type="http://schemas.openxmlformats.org/officeDocument/2006/relationships/tags" Target="../tags/tag15.xml"/><Relationship Id="rId15" Type="http://schemas.openxmlformats.org/officeDocument/2006/relationships/image" Target="../media/image11.jpeg"/><Relationship Id="rId10" Type="http://schemas.openxmlformats.org/officeDocument/2006/relationships/slideLayout" Target="../slideLayouts/slideLayout2.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image" Target="../media/image10.WMF"/></Relationships>
</file>

<file path=ppt/slides/_rels/slide4.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image" Target="../media/image12.jpeg"/><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notesSlide" Target="../notesSlides/notesSlide4.xml"/><Relationship Id="rId17" Type="http://schemas.openxmlformats.org/officeDocument/2006/relationships/image" Target="../media/image15.WMF"/><Relationship Id="rId2" Type="http://schemas.openxmlformats.org/officeDocument/2006/relationships/tags" Target="../tags/tag21.xml"/><Relationship Id="rId16" Type="http://schemas.openxmlformats.org/officeDocument/2006/relationships/image" Target="../media/image14.PN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slideLayout" Target="../slideLayouts/slideLayout2.xml"/><Relationship Id="rId5" Type="http://schemas.openxmlformats.org/officeDocument/2006/relationships/tags" Target="../tags/tag24.xml"/><Relationship Id="rId15" Type="http://schemas.openxmlformats.org/officeDocument/2006/relationships/image" Target="../media/image9.WMF"/><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16.jp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tags" Target="../tags/tag50.xml"/><Relationship Id="rId26" Type="http://schemas.openxmlformats.org/officeDocument/2006/relationships/image" Target="../media/image19.jpeg"/><Relationship Id="rId3" Type="http://schemas.openxmlformats.org/officeDocument/2006/relationships/tags" Target="../tags/tag35.xml"/><Relationship Id="rId21" Type="http://schemas.openxmlformats.org/officeDocument/2006/relationships/slideLayout" Target="../slideLayouts/slideLayout2.xml"/><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tags" Target="../tags/tag49.xml"/><Relationship Id="rId25" Type="http://schemas.openxmlformats.org/officeDocument/2006/relationships/image" Target="../media/image18.jpeg"/><Relationship Id="rId2" Type="http://schemas.openxmlformats.org/officeDocument/2006/relationships/tags" Target="../tags/tag34.xml"/><Relationship Id="rId16" Type="http://schemas.openxmlformats.org/officeDocument/2006/relationships/tags" Target="../tags/tag48.xml"/><Relationship Id="rId20" Type="http://schemas.openxmlformats.org/officeDocument/2006/relationships/tags" Target="../tags/tag52.xml"/><Relationship Id="rId29" Type="http://schemas.openxmlformats.org/officeDocument/2006/relationships/image" Target="../media/image22.jpeg"/><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24" Type="http://schemas.openxmlformats.org/officeDocument/2006/relationships/image" Target="../media/image8.PNG"/><Relationship Id="rId32" Type="http://schemas.openxmlformats.org/officeDocument/2006/relationships/image" Target="../media/image25.jpeg"/><Relationship Id="rId5" Type="http://schemas.openxmlformats.org/officeDocument/2006/relationships/tags" Target="../tags/tag37.xml"/><Relationship Id="rId15" Type="http://schemas.openxmlformats.org/officeDocument/2006/relationships/tags" Target="../tags/tag47.xml"/><Relationship Id="rId23" Type="http://schemas.openxmlformats.org/officeDocument/2006/relationships/image" Target="../media/image17.jpeg"/><Relationship Id="rId28" Type="http://schemas.openxmlformats.org/officeDocument/2006/relationships/image" Target="../media/image21.jpeg"/><Relationship Id="rId10" Type="http://schemas.openxmlformats.org/officeDocument/2006/relationships/tags" Target="../tags/tag42.xml"/><Relationship Id="rId19" Type="http://schemas.openxmlformats.org/officeDocument/2006/relationships/tags" Target="../tags/tag51.xml"/><Relationship Id="rId31" Type="http://schemas.openxmlformats.org/officeDocument/2006/relationships/image" Target="../media/image24.WMF"/><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tags" Target="../tags/tag46.xml"/><Relationship Id="rId22" Type="http://schemas.openxmlformats.org/officeDocument/2006/relationships/notesSlide" Target="../notesSlides/notesSlide6.xml"/><Relationship Id="rId27" Type="http://schemas.openxmlformats.org/officeDocument/2006/relationships/image" Target="../media/image20.jpeg"/><Relationship Id="rId30" Type="http://schemas.openxmlformats.org/officeDocument/2006/relationships/image" Target="../media/image23.jpeg"/></Relationships>
</file>

<file path=ppt/slides/_rels/slide7.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tags" Target="../tags/tag55.xml"/><Relationship Id="rId7" Type="http://schemas.openxmlformats.org/officeDocument/2006/relationships/image" Target="../media/image26.jp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56.xml"/></Relationships>
</file>

<file path=ppt/slides/_rels/slide8.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62.xml"/><Relationship Id="rId7" Type="http://schemas.microsoft.com/office/2007/relationships/hdphoto" Target="../media/hdphoto1.wdp"/><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28.png"/><Relationship Id="rId5" Type="http://schemas.openxmlformats.org/officeDocument/2006/relationships/notesSlide" Target="../notesSlides/notesSlide9.xml"/><Relationship Id="rId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3037114" y="1752600"/>
            <a:ext cx="8086499" cy="1828800"/>
          </a:xfrm>
        </p:spPr>
        <p:txBody>
          <a:bodyPr>
            <a:normAutofit fontScale="90000"/>
          </a:bodyPr>
          <a:lstStyle/>
          <a:p>
            <a:r>
              <a:rPr lang="fr-FR" noProof="1" smtClean="0"/>
              <a:t>Comprendre les changements climatiques</a:t>
            </a:r>
            <a:endParaRPr lang="fr-FR" noProof="1"/>
          </a:p>
        </p:txBody>
      </p:sp>
      <p:sp>
        <p:nvSpPr>
          <p:cNvPr id="3" name="Sous-titre 2"/>
          <p:cNvSpPr>
            <a:spLocks noGrp="1"/>
          </p:cNvSpPr>
          <p:nvPr>
            <p:ph type="subTitle" idx="1"/>
            <p:custDataLst>
              <p:tags r:id="rId2"/>
            </p:custDataLst>
          </p:nvPr>
        </p:nvSpPr>
        <p:spPr/>
        <p:txBody>
          <a:bodyPr>
            <a:normAutofit/>
          </a:bodyPr>
          <a:lstStyle/>
          <a:p>
            <a:r>
              <a:rPr lang="fr-FR" sz="3200" noProof="1" smtClean="0">
                <a:solidFill>
                  <a:schemeClr val="tx1">
                    <a:lumMod val="50000"/>
                  </a:schemeClr>
                </a:solidFill>
                <a:latin typeface="Calibri" panose="020F0502020204030204" pitchFamily="34" charset="0"/>
              </a:rPr>
              <a:t>L’érosion</a:t>
            </a:r>
          </a:p>
          <a:p>
            <a:endParaRPr lang="fr-FR" noProof="1"/>
          </a:p>
        </p:txBody>
      </p:sp>
    </p:spTree>
    <p:extLst>
      <p:ext uri="{BB962C8B-B14F-4D97-AF65-F5344CB8AC3E}">
        <p14:creationId xmlns:p14="http://schemas.microsoft.com/office/powerpoint/2010/main" val="769675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546100" y="2260600"/>
            <a:ext cx="3657600" cy="2514600"/>
          </a:xfrm>
          <a:prstGeom prst="rect">
            <a:avLst/>
          </a:prstGeom>
        </p:spPr>
      </p:pic>
      <p:sp>
        <p:nvSpPr>
          <p:cNvPr id="13" name="Titre 12"/>
          <p:cNvSpPr>
            <a:spLocks noGrp="1"/>
          </p:cNvSpPr>
          <p:nvPr>
            <p:ph type="title"/>
            <p:custDataLst>
              <p:tags r:id="rId2"/>
            </p:custDataLst>
          </p:nvPr>
        </p:nvSpPr>
        <p:spPr/>
        <p:txBody>
          <a:bodyPr>
            <a:normAutofit/>
          </a:bodyPr>
          <a:lstStyle/>
          <a:p>
            <a:r>
              <a:rPr lang="fr-FR" sz="6000" noProof="1" smtClean="0"/>
              <a:t>L’érosion</a:t>
            </a:r>
            <a:endParaRPr lang="fr-FR" sz="6000" noProof="1"/>
          </a:p>
        </p:txBody>
      </p:sp>
      <p:sp>
        <p:nvSpPr>
          <p:cNvPr id="8" name="Espace réservé du contenu 7"/>
          <p:cNvSpPr>
            <a:spLocks noGrp="1"/>
          </p:cNvSpPr>
          <p:nvPr>
            <p:ph idx="1"/>
            <p:custDataLst>
              <p:tags r:id="rId3"/>
            </p:custDataLst>
          </p:nvPr>
        </p:nvSpPr>
        <p:spPr/>
        <p:txBody>
          <a:bodyPr>
            <a:normAutofit/>
          </a:bodyPr>
          <a:lstStyle/>
          <a:p>
            <a:pPr algn="just"/>
            <a:r>
              <a:rPr lang="fr-CA" dirty="0" smtClean="0">
                <a:solidFill>
                  <a:schemeClr val="tx1">
                    <a:lumMod val="50000"/>
                  </a:schemeClr>
                </a:solidFill>
                <a:latin typeface="Calibri" panose="020F0502020204030204" pitchFamily="34" charset="0"/>
              </a:rPr>
              <a:t>Processus naturel qui modifie le paysage.</a:t>
            </a:r>
          </a:p>
          <a:p>
            <a:pPr marL="0" indent="0" algn="just">
              <a:buNone/>
            </a:pPr>
            <a:endParaRPr lang="fr-CA" dirty="0"/>
          </a:p>
        </p:txBody>
      </p:sp>
      <p:pic>
        <p:nvPicPr>
          <p:cNvPr id="3" name="Image 2"/>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3110707" y="4121150"/>
            <a:ext cx="3657600" cy="2514600"/>
          </a:xfrm>
          <a:prstGeom prst="rect">
            <a:avLst/>
          </a:prstGeom>
        </p:spPr>
      </p:pic>
      <p:sp>
        <p:nvSpPr>
          <p:cNvPr id="4" name="Flèche droite rayée 3"/>
          <p:cNvSpPr/>
          <p:nvPr>
            <p:custDataLst>
              <p:tags r:id="rId5"/>
            </p:custDataLst>
          </p:nvPr>
        </p:nvSpPr>
        <p:spPr>
          <a:xfrm rot="1445977">
            <a:off x="2687477" y="4277361"/>
            <a:ext cx="846459" cy="381000"/>
          </a:xfrm>
          <a:prstGeom prst="stripedRightArrow">
            <a:avLst/>
          </a:prstGeom>
          <a:solidFill>
            <a:schemeClr val="tx1">
              <a:lumMod val="50000"/>
            </a:schemeClr>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fr-CA" b="1">
              <a:ln w="22225">
                <a:solidFill>
                  <a:schemeClr val="accent2"/>
                </a:solidFill>
                <a:prstDash val="solid"/>
              </a:ln>
              <a:solidFill>
                <a:schemeClr val="tx1">
                  <a:lumMod val="50000"/>
                </a:schemeClr>
              </a:solidFill>
            </a:endParaRPr>
          </a:p>
        </p:txBody>
      </p:sp>
      <p:pic>
        <p:nvPicPr>
          <p:cNvPr id="5" name="Image 4"/>
          <p:cNvPicPr>
            <a:picLocks noChangeAspect="1"/>
          </p:cNvPicPr>
          <p:nvPr>
            <p:custDataLst>
              <p:tags r:id="rId6"/>
            </p:custDataLst>
          </p:nvPr>
        </p:nvPicPr>
        <p:blipFill>
          <a:blip r:embed="rId13">
            <a:extLst>
              <a:ext uri="{28A0092B-C50C-407E-A947-70E740481C1C}">
                <a14:useLocalDpi xmlns:a14="http://schemas.microsoft.com/office/drawing/2010/main" val="0"/>
              </a:ext>
            </a:extLst>
          </a:blip>
          <a:stretch>
            <a:fillRect/>
          </a:stretch>
        </p:blipFill>
        <p:spPr>
          <a:xfrm>
            <a:off x="7232433" y="2260600"/>
            <a:ext cx="4445000" cy="3060700"/>
          </a:xfrm>
          <a:prstGeom prst="rect">
            <a:avLst/>
          </a:prstGeom>
        </p:spPr>
      </p:pic>
      <p:sp>
        <p:nvSpPr>
          <p:cNvPr id="6" name="ZoneTexte 5"/>
          <p:cNvSpPr txBox="1"/>
          <p:nvPr>
            <p:custDataLst>
              <p:tags r:id="rId7"/>
            </p:custDataLst>
          </p:nvPr>
        </p:nvSpPr>
        <p:spPr>
          <a:xfrm>
            <a:off x="874725" y="4844138"/>
            <a:ext cx="2235981"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Le Rocher Percé</a:t>
            </a:r>
            <a:endParaRPr lang="fr-CA" sz="2200" dirty="0">
              <a:solidFill>
                <a:schemeClr val="tx1">
                  <a:lumMod val="50000"/>
                </a:schemeClr>
              </a:solidFill>
              <a:latin typeface="Calibri" panose="020F0502020204030204" pitchFamily="34" charset="0"/>
            </a:endParaRPr>
          </a:p>
        </p:txBody>
      </p:sp>
      <p:sp>
        <p:nvSpPr>
          <p:cNvPr id="11" name="ZoneTexte 10"/>
          <p:cNvSpPr txBox="1"/>
          <p:nvPr>
            <p:custDataLst>
              <p:tags r:id="rId8"/>
            </p:custDataLst>
          </p:nvPr>
        </p:nvSpPr>
        <p:spPr>
          <a:xfrm>
            <a:off x="8184824" y="5378450"/>
            <a:ext cx="2540217"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Les chutes Niagara</a:t>
            </a:r>
            <a:endParaRPr lang="fr-CA" sz="22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3081074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L’érosion</a:t>
            </a:r>
            <a:endParaRPr lang="fr-FR" sz="6000" noProof="1"/>
          </a:p>
        </p:txBody>
      </p:sp>
      <p:sp>
        <p:nvSpPr>
          <p:cNvPr id="8" name="Espace réservé du contenu 7"/>
          <p:cNvSpPr>
            <a:spLocks noGrp="1"/>
          </p:cNvSpPr>
          <p:nvPr>
            <p:ph idx="1"/>
            <p:custDataLst>
              <p:tags r:id="rId2"/>
            </p:custDataLst>
          </p:nvPr>
        </p:nvSpPr>
        <p:spPr/>
        <p:txBody>
          <a:bodyPr>
            <a:normAutofit/>
          </a:bodyPr>
          <a:lstStyle/>
          <a:p>
            <a:pPr algn="just"/>
            <a:r>
              <a:rPr lang="fr-CA" dirty="0" smtClean="0">
                <a:solidFill>
                  <a:schemeClr val="tx1">
                    <a:lumMod val="50000"/>
                  </a:schemeClr>
                </a:solidFill>
                <a:latin typeface="Calibri" panose="020F0502020204030204" pitchFamily="34" charset="0"/>
              </a:rPr>
              <a:t>Les agents d’érosion :</a:t>
            </a:r>
            <a:endParaRPr lang="fr-CA" dirty="0">
              <a:solidFill>
                <a:schemeClr val="tx1">
                  <a:lumMod val="50000"/>
                </a:schemeClr>
              </a:solidFill>
              <a:latin typeface="Calibri" panose="020F0502020204030204" pitchFamily="34" charset="0"/>
            </a:endParaRPr>
          </a:p>
        </p:txBody>
      </p:sp>
      <p:pic>
        <p:nvPicPr>
          <p:cNvPr id="4" name="Image 3"/>
          <p:cNvPicPr>
            <a:picLocks noChangeAspect="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7534466" y="2292000"/>
            <a:ext cx="1828571" cy="1828571"/>
          </a:xfrm>
          <a:prstGeom prst="rect">
            <a:avLst/>
          </a:prstGeom>
        </p:spPr>
      </p:pic>
      <p:pic>
        <p:nvPicPr>
          <p:cNvPr id="5" name="Image 4"/>
          <p:cNvPicPr>
            <a:picLocks noChangeAspect="1"/>
          </p:cNvPicPr>
          <p:nvPr>
            <p:custDataLst>
              <p:tags r:id="rId4"/>
            </p:custDataLst>
          </p:nvPr>
        </p:nvPicPr>
        <p:blipFill>
          <a:blip r:embed="rId13" cstate="print">
            <a:extLst>
              <a:ext uri="{28A0092B-C50C-407E-A947-70E740481C1C}">
                <a14:useLocalDpi xmlns:a14="http://schemas.microsoft.com/office/drawing/2010/main" val="0"/>
              </a:ext>
            </a:extLst>
          </a:blip>
          <a:stretch>
            <a:fillRect/>
          </a:stretch>
        </p:blipFill>
        <p:spPr>
          <a:xfrm>
            <a:off x="4715270" y="4372820"/>
            <a:ext cx="2124834" cy="1149930"/>
          </a:xfrm>
          <a:prstGeom prst="rect">
            <a:avLst/>
          </a:prstGeom>
        </p:spPr>
      </p:pic>
      <p:pic>
        <p:nvPicPr>
          <p:cNvPr id="6" name="Image 5"/>
          <p:cNvPicPr>
            <a:picLocks noChangeAspect="1"/>
          </p:cNvPicPr>
          <p:nvPr>
            <p:custDataLst>
              <p:tags r:id="rId5"/>
            </p:custDataLst>
          </p:nvPr>
        </p:nvPicPr>
        <p:blipFill>
          <a:blip r:embed="rId14" cstate="print">
            <a:extLst>
              <a:ext uri="{28A0092B-C50C-407E-A947-70E740481C1C}">
                <a14:useLocalDpi xmlns:a14="http://schemas.microsoft.com/office/drawing/2010/main" val="0"/>
              </a:ext>
            </a:extLst>
          </a:blip>
          <a:stretch>
            <a:fillRect/>
          </a:stretch>
        </p:blipFill>
        <p:spPr>
          <a:xfrm>
            <a:off x="1323011" y="2732020"/>
            <a:ext cx="1960691" cy="1647730"/>
          </a:xfrm>
          <a:prstGeom prst="rect">
            <a:avLst/>
          </a:prstGeom>
        </p:spPr>
      </p:pic>
      <p:sp>
        <p:nvSpPr>
          <p:cNvPr id="2" name="ZoneTexte 1"/>
          <p:cNvSpPr txBox="1"/>
          <p:nvPr>
            <p:custDataLst>
              <p:tags r:id="rId6"/>
            </p:custDataLst>
          </p:nvPr>
        </p:nvSpPr>
        <p:spPr>
          <a:xfrm>
            <a:off x="1532204" y="4423342"/>
            <a:ext cx="1803400"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Le vent</a:t>
            </a:r>
            <a:endParaRPr lang="fr-CA" sz="2200" dirty="0">
              <a:solidFill>
                <a:schemeClr val="tx1">
                  <a:lumMod val="50000"/>
                </a:schemeClr>
              </a:solidFill>
              <a:latin typeface="Calibri" panose="020F0502020204030204" pitchFamily="34" charset="0"/>
            </a:endParaRPr>
          </a:p>
        </p:txBody>
      </p:sp>
      <p:sp>
        <p:nvSpPr>
          <p:cNvPr id="9" name="ZoneTexte 8"/>
          <p:cNvSpPr txBox="1"/>
          <p:nvPr>
            <p:custDataLst>
              <p:tags r:id="rId7"/>
            </p:custDataLst>
          </p:nvPr>
        </p:nvSpPr>
        <p:spPr>
          <a:xfrm>
            <a:off x="5036704" y="5609935"/>
            <a:ext cx="1803400"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Les vagues</a:t>
            </a:r>
            <a:endParaRPr lang="fr-CA" sz="2200" dirty="0">
              <a:solidFill>
                <a:schemeClr val="tx1">
                  <a:lumMod val="50000"/>
                </a:schemeClr>
              </a:solidFill>
              <a:latin typeface="Calibri" panose="020F0502020204030204" pitchFamily="34" charset="0"/>
            </a:endParaRPr>
          </a:p>
        </p:txBody>
      </p:sp>
      <p:sp>
        <p:nvSpPr>
          <p:cNvPr id="10" name="ZoneTexte 9"/>
          <p:cNvSpPr txBox="1"/>
          <p:nvPr>
            <p:custDataLst>
              <p:tags r:id="rId8"/>
            </p:custDataLst>
          </p:nvPr>
        </p:nvSpPr>
        <p:spPr>
          <a:xfrm>
            <a:off x="8270575" y="4010418"/>
            <a:ext cx="2398089"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La pluie et la glace</a:t>
            </a:r>
            <a:endParaRPr lang="fr-CA" sz="2200" dirty="0">
              <a:solidFill>
                <a:schemeClr val="tx1">
                  <a:lumMod val="50000"/>
                </a:schemeClr>
              </a:solidFill>
              <a:latin typeface="Calibri" panose="020F0502020204030204" pitchFamily="34" charset="0"/>
            </a:endParaRPr>
          </a:p>
        </p:txBody>
      </p:sp>
      <p:pic>
        <p:nvPicPr>
          <p:cNvPr id="11" name="Image 10"/>
          <p:cNvPicPr>
            <a:picLocks noChangeAspect="1"/>
          </p:cNvPicPr>
          <p:nvPr>
            <p:custDataLst>
              <p:tags r:id="rId9"/>
            </p:custDataLst>
          </p:nvPr>
        </p:nvPicPr>
        <p:blipFill>
          <a:blip r:embed="rId15" cstate="print">
            <a:extLst>
              <a:ext uri="{28A0092B-C50C-407E-A947-70E740481C1C}">
                <a14:useLocalDpi xmlns:a14="http://schemas.microsoft.com/office/drawing/2010/main" val="0"/>
              </a:ext>
            </a:extLst>
          </a:blip>
          <a:stretch>
            <a:fillRect/>
          </a:stretch>
        </p:blipFill>
        <p:spPr>
          <a:xfrm>
            <a:off x="9469619" y="2745590"/>
            <a:ext cx="1653995" cy="1102232"/>
          </a:xfrm>
          <a:prstGeom prst="rect">
            <a:avLst/>
          </a:prstGeom>
        </p:spPr>
      </p:pic>
    </p:spTree>
    <p:extLst>
      <p:ext uri="{BB962C8B-B14F-4D97-AF65-F5344CB8AC3E}">
        <p14:creationId xmlns:p14="http://schemas.microsoft.com/office/powerpoint/2010/main" val="174109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custDataLst>
              <p:tags r:id="rId1"/>
            </p:custDataLst>
          </p:nvPr>
        </p:nvPicPr>
        <p:blipFill>
          <a:blip r:embed="rId13" cstate="print">
            <a:extLst>
              <a:ext uri="{28A0092B-C50C-407E-A947-70E740481C1C}">
                <a14:useLocalDpi xmlns:a14="http://schemas.microsoft.com/office/drawing/2010/main" val="0"/>
              </a:ext>
            </a:extLst>
          </a:blip>
          <a:stretch>
            <a:fillRect/>
          </a:stretch>
        </p:blipFill>
        <p:spPr>
          <a:xfrm>
            <a:off x="3189251" y="1470660"/>
            <a:ext cx="6163236" cy="4762501"/>
          </a:xfrm>
          <a:prstGeom prst="rect">
            <a:avLst/>
          </a:prstGeom>
        </p:spPr>
      </p:pic>
      <p:sp>
        <p:nvSpPr>
          <p:cNvPr id="13" name="Titre 12"/>
          <p:cNvSpPr>
            <a:spLocks noGrp="1"/>
          </p:cNvSpPr>
          <p:nvPr>
            <p:ph type="title"/>
            <p:custDataLst>
              <p:tags r:id="rId2"/>
            </p:custDataLst>
          </p:nvPr>
        </p:nvSpPr>
        <p:spPr/>
        <p:txBody>
          <a:bodyPr>
            <a:normAutofit/>
          </a:bodyPr>
          <a:lstStyle/>
          <a:p>
            <a:r>
              <a:rPr lang="fr-FR" sz="6000" noProof="1" smtClean="0"/>
              <a:t>L’érosion</a:t>
            </a:r>
            <a:endParaRPr lang="fr-FR" sz="6000" noProof="1"/>
          </a:p>
        </p:txBody>
      </p:sp>
      <p:pic>
        <p:nvPicPr>
          <p:cNvPr id="2" name="Espace réservé du contenu 1"/>
          <p:cNvPicPr>
            <a:picLocks noGrp="1" noChangeAspect="1"/>
          </p:cNvPicPr>
          <p:nvPr>
            <p:ph idx="1"/>
            <p:custDataLst>
              <p:tags r:id="rId3"/>
            </p:custDataLst>
          </p:nvPr>
        </p:nvPicPr>
        <p:blipFill>
          <a:blip r:embed="rId14" cstate="print">
            <a:extLst>
              <a:ext uri="{28A0092B-C50C-407E-A947-70E740481C1C}">
                <a14:useLocalDpi xmlns:a14="http://schemas.microsoft.com/office/drawing/2010/main" val="0"/>
              </a:ext>
            </a:extLst>
          </a:blip>
          <a:stretch>
            <a:fillRect/>
          </a:stretch>
        </p:blipFill>
        <p:spPr>
          <a:xfrm>
            <a:off x="3185692" y="1470659"/>
            <a:ext cx="6163236" cy="4762501"/>
          </a:xfrm>
          <a:ln>
            <a:solidFill>
              <a:srgbClr val="F4F9FD"/>
            </a:solidFill>
          </a:ln>
        </p:spPr>
      </p:pic>
      <p:pic>
        <p:nvPicPr>
          <p:cNvPr id="9" name="Image 8"/>
          <p:cNvPicPr>
            <a:picLocks noChangeAspect="1"/>
          </p:cNvPicPr>
          <p:nvPr>
            <p:custDataLst>
              <p:tags r:id="rId4"/>
            </p:custDataLst>
          </p:nvPr>
        </p:nvPicPr>
        <p:blipFill>
          <a:blip r:embed="rId15" cstate="print">
            <a:extLst>
              <a:ext uri="{28A0092B-C50C-407E-A947-70E740481C1C}">
                <a14:useLocalDpi xmlns:a14="http://schemas.microsoft.com/office/drawing/2010/main" val="0"/>
              </a:ext>
            </a:extLst>
          </a:blip>
          <a:stretch>
            <a:fillRect/>
          </a:stretch>
        </p:blipFill>
        <p:spPr>
          <a:xfrm rot="580125">
            <a:off x="8647962" y="3791064"/>
            <a:ext cx="809710" cy="438204"/>
          </a:xfrm>
          <a:prstGeom prst="rect">
            <a:avLst/>
          </a:prstGeom>
        </p:spPr>
      </p:pic>
      <p:pic>
        <p:nvPicPr>
          <p:cNvPr id="11" name="Image 10"/>
          <p:cNvPicPr>
            <a:picLocks noChangeAspect="1"/>
          </p:cNvPicPr>
          <p:nvPr>
            <p:custDataLst>
              <p:tags r:id="rId5"/>
            </p:custDataLst>
          </p:nvPr>
        </p:nvPicPr>
        <p:blipFill>
          <a:blip r:embed="rId16">
            <a:extLst>
              <a:ext uri="{28A0092B-C50C-407E-A947-70E740481C1C}">
                <a14:useLocalDpi xmlns:a14="http://schemas.microsoft.com/office/drawing/2010/main" val="0"/>
              </a:ext>
            </a:extLst>
          </a:blip>
          <a:stretch>
            <a:fillRect/>
          </a:stretch>
        </p:blipFill>
        <p:spPr>
          <a:xfrm>
            <a:off x="8229009" y="1647204"/>
            <a:ext cx="977885" cy="977885"/>
          </a:xfrm>
          <a:prstGeom prst="rect">
            <a:avLst/>
          </a:prstGeom>
        </p:spPr>
      </p:pic>
      <p:sp>
        <p:nvSpPr>
          <p:cNvPr id="8" name="Espace réservé du contenu 7"/>
          <p:cNvSpPr txBox="1">
            <a:spLocks/>
          </p:cNvSpPr>
          <p:nvPr>
            <p:custDataLst>
              <p:tags r:id="rId6"/>
            </p:custDataLst>
          </p:nvPr>
        </p:nvSpPr>
        <p:spPr>
          <a:xfrm>
            <a:off x="1065214" y="1752600"/>
            <a:ext cx="10058400" cy="4229100"/>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algn="just"/>
            <a:r>
              <a:rPr lang="fr-CA" dirty="0" smtClean="0">
                <a:solidFill>
                  <a:schemeClr val="tx1">
                    <a:lumMod val="50000"/>
                  </a:schemeClr>
                </a:solidFill>
                <a:latin typeface="Calibri" panose="020F0502020204030204" pitchFamily="34" charset="0"/>
              </a:rPr>
              <a:t>Les vagues et les vents :</a:t>
            </a:r>
            <a:endParaRPr lang="fr-CA" dirty="0">
              <a:solidFill>
                <a:schemeClr val="tx1">
                  <a:lumMod val="50000"/>
                </a:schemeClr>
              </a:solidFill>
              <a:latin typeface="Calibri" panose="020F0502020204030204" pitchFamily="34" charset="0"/>
            </a:endParaRPr>
          </a:p>
        </p:txBody>
      </p:sp>
      <p:sp>
        <p:nvSpPr>
          <p:cNvPr id="6" name="Flèche droite à entaille 5"/>
          <p:cNvSpPr/>
          <p:nvPr>
            <p:custDataLst>
              <p:tags r:id="rId7"/>
            </p:custDataLst>
          </p:nvPr>
        </p:nvSpPr>
        <p:spPr>
          <a:xfrm flipH="1">
            <a:off x="8644449" y="3460112"/>
            <a:ext cx="483207" cy="158752"/>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CA"/>
          </a:p>
        </p:txBody>
      </p:sp>
      <p:sp>
        <p:nvSpPr>
          <p:cNvPr id="12" name="Flèche droite à entaille 11"/>
          <p:cNvSpPr/>
          <p:nvPr>
            <p:custDataLst>
              <p:tags r:id="rId8"/>
            </p:custDataLst>
          </p:nvPr>
        </p:nvSpPr>
        <p:spPr>
          <a:xfrm flipH="1">
            <a:off x="8768893" y="3612512"/>
            <a:ext cx="483207" cy="158752"/>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CA"/>
          </a:p>
        </p:txBody>
      </p:sp>
      <p:sp>
        <p:nvSpPr>
          <p:cNvPr id="7" name="ZoneTexte 6"/>
          <p:cNvSpPr txBox="1"/>
          <p:nvPr>
            <p:custDataLst>
              <p:tags r:id="rId9"/>
            </p:custDataLst>
          </p:nvPr>
        </p:nvSpPr>
        <p:spPr>
          <a:xfrm>
            <a:off x="8566145" y="3105425"/>
            <a:ext cx="850900"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Vents</a:t>
            </a:r>
            <a:endParaRPr lang="fr-CA" sz="2200" dirty="0">
              <a:solidFill>
                <a:schemeClr val="tx1">
                  <a:lumMod val="50000"/>
                </a:schemeClr>
              </a:solidFill>
              <a:latin typeface="Calibri" panose="020F0502020204030204" pitchFamily="34" charset="0"/>
            </a:endParaRPr>
          </a:p>
        </p:txBody>
      </p:sp>
      <p:pic>
        <p:nvPicPr>
          <p:cNvPr id="14" name="Image 13"/>
          <p:cNvPicPr>
            <a:picLocks noChangeAspect="1"/>
          </p:cNvPicPr>
          <p:nvPr>
            <p:custDataLst>
              <p:tags r:id="rId10"/>
            </p:custDataLst>
          </p:nvPr>
        </p:nvPicPr>
        <p:blipFill>
          <a:blip r:embed="rId17" cstate="print">
            <a:extLst>
              <a:ext uri="{28A0092B-C50C-407E-A947-70E740481C1C}">
                <a14:useLocalDpi xmlns:a14="http://schemas.microsoft.com/office/drawing/2010/main" val="0"/>
              </a:ext>
            </a:extLst>
          </a:blip>
          <a:stretch>
            <a:fillRect/>
          </a:stretch>
        </p:blipFill>
        <p:spPr>
          <a:xfrm>
            <a:off x="7486938" y="4474615"/>
            <a:ext cx="1157511" cy="871670"/>
          </a:xfrm>
          <a:prstGeom prst="rect">
            <a:avLst/>
          </a:prstGeom>
        </p:spPr>
      </p:pic>
    </p:spTree>
    <p:extLst>
      <p:ext uri="{BB962C8B-B14F-4D97-AF65-F5344CB8AC3E}">
        <p14:creationId xmlns:p14="http://schemas.microsoft.com/office/powerpoint/2010/main" val="4027764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10" presetClass="exit" presetSubtype="0" fill="hold" grpId="0" nodeType="withEffect">
                                  <p:stCondLst>
                                    <p:cond delay="0"/>
                                  </p:stCondLst>
                                  <p:childTnLst>
                                    <p:animEffect transition="out" filter="fade">
                                      <p:cBhvr>
                                        <p:cTn id="16" dur="500"/>
                                        <p:tgtEl>
                                          <p:spTgt spid="8">
                                            <p:txEl>
                                              <p:pRg st="0" end="0"/>
                                            </p:txEl>
                                          </p:spTgt>
                                        </p:tgtEl>
                                      </p:cBhvr>
                                    </p:animEffect>
                                    <p:set>
                                      <p:cBhvr>
                                        <p:cTn id="17" dur="1" fill="hold">
                                          <p:stCondLst>
                                            <p:cond delay="499"/>
                                          </p:stCondLst>
                                        </p:cTn>
                                        <p:tgtEl>
                                          <p:spTgt spid="8">
                                            <p:txEl>
                                              <p:pRg st="0" end="0"/>
                                            </p:txEl>
                                          </p:spTgt>
                                        </p:tgtEl>
                                        <p:attrNameLst>
                                          <p:attrName>style.visibility</p:attrName>
                                        </p:attrNameLst>
                                      </p:cBhvr>
                                      <p:to>
                                        <p:strVal val="hidden"/>
                                      </p:to>
                                    </p:set>
                                  </p:childTnLst>
                                </p:cTn>
                              </p:par>
                              <p:par>
                                <p:cTn id="18" presetID="42"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2" repeatCount="3000" fill="remove"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right)">
                                      <p:cBhvr>
                                        <p:cTn id="32" dur="1000"/>
                                        <p:tgtEl>
                                          <p:spTgt spid="6"/>
                                        </p:tgtEl>
                                      </p:cBhvr>
                                    </p:animEffect>
                                  </p:childTnLst>
                                </p:cTn>
                              </p:par>
                              <p:par>
                                <p:cTn id="33" presetID="22" presetClass="entr" presetSubtype="2" repeatCount="3000" fill="remove"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right)">
                                      <p:cBhvr>
                                        <p:cTn id="35" dur="1000"/>
                                        <p:tgtEl>
                                          <p:spTgt spid="1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par>
                          <p:cTn id="39" fill="hold">
                            <p:stCondLst>
                              <p:cond delay="3000"/>
                            </p:stCondLst>
                            <p:childTnLst>
                              <p:par>
                                <p:cTn id="40" presetID="10" presetClass="entr" presetSubtype="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0" presetClass="path" presetSubtype="0" repeatCount="3000" accel="50000" decel="50000" fill="remove" nodeType="clickEffect">
                                  <p:stCondLst>
                                    <p:cond delay="0"/>
                                  </p:stCondLst>
                                  <p:childTnLst>
                                    <p:animMotion origin="layout" path="M -1.875E-6 2.22222E-6 L -1.875E-6 2.22222E-6 C -0.00312 0.0037 -0.00625 0.00764 -0.00937 0.01111 C -0.01042 0.01204 -0.01159 0.01204 -0.0125 0.01296 C -0.0194 0.01898 -0.01185 0.01389 -0.01875 0.02222 C -0.01979 0.02315 -0.02096 0.02315 -0.02187 0.02407 C -0.02943 0.02963 -0.02253 0.02639 -0.03125 0.02963 C -0.03646 0.02894 -0.0418 0.02963 -0.04687 0.02778 C -0.0487 0.02708 -0.04961 0.02361 -0.05104 0.02222 C -0.05208 0.02106 -0.05326 0.02106 -0.05417 0.02037 C -0.05599 0.01875 -0.05768 0.01667 -0.05937 0.01481 C -0.06055 0.01343 -0.06146 0.01181 -0.0625 0.01111 C -0.06562 0.0088 -0.06875 0.00741 -0.07187 0.00556 L -0.075 0.0037 C -0.08125 0.00417 -0.08763 0.0044 -0.09375 0.00556 C -0.09492 0.00556 -0.09596 0.00625 -0.09687 0.00741 C -0.09844 0.0088 -0.09961 0.01111 -0.10104 0.01296 C -0.10378 0.01597 -0.10638 0.02037 -0.10937 0.02222 L -0.11875 0.02778 C -0.12174 0.02685 -0.12852 0.02616 -0.13125 0.02222 C -0.13216 0.02083 -0.13177 0.01829 -0.13229 0.01667 C -0.1332 0.01435 -0.13424 0.0125 -0.13542 0.01111 C -0.14492 -0.00023 -0.1319 0.01991 -0.14167 0.00556 C -0.14284 0.0037 -0.14336 0.00046 -0.14479 2.22222E-6 C -0.15065 -0.00208 -0.15664 -0.00139 -0.1625 -0.00185 C -0.16276 -0.00185 -0.18138 -0.00046 -0.18542 0.00185 C -0.18672 0.00231 -0.18737 0.00463 -0.18854 0.00556 C -0.19023 0.00648 -0.19206 0.00671 -0.19375 0.00741 C -0.19518 0.00926 -0.19648 0.01134 -0.19792 0.01296 C -0.20326 0.01806 -0.20612 0.01713 -0.2125 0.01852 C -0.21706 0.01782 -0.22161 0.01759 -0.22604 0.01667 C -0.23099 0.01551 -0.22773 0.01412 -0.23229 0.01111 C -0.23398 0.00995 -0.23581 0.00995 -0.2375 0.00926 C -0.23971 0.0081 -0.24167 0.00648 -0.24375 0.00556 C -0.24518 0.00463 -0.24661 0.0044 -0.24792 0.0037 C -0.25859 -0.00208 -0.25 0.00139 -0.25937 -0.00185 C -0.2681 -0.00139 -0.27682 -0.00116 -0.28542 2.22222E-6 C -0.28659 2.22222E-6 -0.28776 0.00046 -0.28854 0.00185 C -0.29089 0.00486 -0.29479 0.01296 -0.29479 0.01296 " pathEditMode="relative" ptsTypes="AAAAAAAAAAAAAAAAAAAAAAAAAAAAAAAAAAAAAAA">
                                      <p:cBhvr>
                                        <p:cTn id="46" dur="3000" fill="hold"/>
                                        <p:tgtEl>
                                          <p:spTgt spid="9"/>
                                        </p:tgtEl>
                                        <p:attrNameLst>
                                          <p:attrName>ppt_x</p:attrName>
                                          <p:attrName>ppt_y</p:attrName>
                                        </p:attrNameLst>
                                      </p:cBhvr>
                                    </p:animMotion>
                                  </p:childTnLst>
                                </p:cTn>
                              </p:par>
                              <p:par>
                                <p:cTn id="47" presetID="10" presetClass="exit" presetSubtype="0" fill="hold" grpId="1" nodeType="withEffect">
                                  <p:stCondLst>
                                    <p:cond delay="0"/>
                                  </p:stCondLst>
                                  <p:childTnLst>
                                    <p:animEffect transition="out" filter="fade">
                                      <p:cBhvr>
                                        <p:cTn id="48" dur="500"/>
                                        <p:tgtEl>
                                          <p:spTgt spid="7"/>
                                        </p:tgtEl>
                                      </p:cBhvr>
                                    </p:animEffect>
                                    <p:set>
                                      <p:cBhvr>
                                        <p:cTn id="49" dur="1" fill="hold">
                                          <p:stCondLst>
                                            <p:cond delay="499"/>
                                          </p:stCondLst>
                                        </p:cTn>
                                        <p:tgtEl>
                                          <p:spTgt spid="7"/>
                                        </p:tgtEl>
                                        <p:attrNameLst>
                                          <p:attrName>style.visibility</p:attrName>
                                        </p:attrNameLst>
                                      </p:cBhvr>
                                      <p:to>
                                        <p:strVal val="hidden"/>
                                      </p:to>
                                    </p:set>
                                  </p:childTnLst>
                                </p:cTn>
                              </p:par>
                              <p:par>
                                <p:cTn id="50" presetID="10" presetClass="exit" presetSubtype="0" fill="hold" nodeType="withEffect">
                                  <p:stCondLst>
                                    <p:cond delay="6000"/>
                                  </p:stCondLst>
                                  <p:childTnLst>
                                    <p:animEffect transition="out" filter="fade">
                                      <p:cBhvr>
                                        <p:cTn id="51" dur="500"/>
                                        <p:tgtEl>
                                          <p:spTgt spid="2"/>
                                        </p:tgtEl>
                                      </p:cBhvr>
                                    </p:animEffect>
                                    <p:set>
                                      <p:cBhvr>
                                        <p:cTn id="52" dur="1" fill="hold">
                                          <p:stCondLst>
                                            <p:cond delay="499"/>
                                          </p:stCondLst>
                                        </p:cTn>
                                        <p:tgtEl>
                                          <p:spTgt spid="2"/>
                                        </p:tgtEl>
                                        <p:attrNameLst>
                                          <p:attrName>style.visibility</p:attrName>
                                        </p:attrNameLst>
                                      </p:cBhvr>
                                      <p:to>
                                        <p:strVal val="hidden"/>
                                      </p:to>
                                    </p:set>
                                  </p:childTnLst>
                                </p:cTn>
                              </p:par>
                              <p:par>
                                <p:cTn id="53" presetID="10" presetClass="entr" presetSubtype="0" fill="hold" nodeType="withEffect">
                                  <p:stCondLst>
                                    <p:cond delay="600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P spid="6" grpId="0" animBg="1"/>
      <p:bldP spid="12" grpId="0" animBg="1"/>
      <p:bldP spid="7" grpId="0"/>
      <p:bldP spid="7"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L’érosion</a:t>
            </a:r>
            <a:endParaRPr lang="fr-FR" sz="6000" noProof="1"/>
          </a:p>
        </p:txBody>
      </p:sp>
      <p:pic>
        <p:nvPicPr>
          <p:cNvPr id="7" name="Image 6"/>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3236913" y="1423987"/>
            <a:ext cx="5715000" cy="4886325"/>
          </a:xfrm>
          <a:prstGeom prst="rect">
            <a:avLst/>
          </a:prstGeom>
        </p:spPr>
      </p:pic>
      <p:sp>
        <p:nvSpPr>
          <p:cNvPr id="14" name="Espace réservé du contenu 7"/>
          <p:cNvSpPr txBox="1">
            <a:spLocks/>
          </p:cNvSpPr>
          <p:nvPr>
            <p:custDataLst>
              <p:tags r:id="rId3"/>
            </p:custDataLst>
          </p:nvPr>
        </p:nvSpPr>
        <p:spPr>
          <a:xfrm>
            <a:off x="1065214" y="1752600"/>
            <a:ext cx="10058400" cy="4229100"/>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algn="just"/>
            <a:r>
              <a:rPr lang="fr-CA" dirty="0" smtClean="0">
                <a:solidFill>
                  <a:schemeClr val="tx1">
                    <a:lumMod val="50000"/>
                  </a:schemeClr>
                </a:solidFill>
                <a:latin typeface="Calibri" panose="020F0502020204030204" pitchFamily="34" charset="0"/>
              </a:rPr>
              <a:t>Des exemples :</a:t>
            </a:r>
            <a:endParaRPr lang="fr-CA"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420950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75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10" presetClass="exit" presetSubtype="0" fill="hold" nodeType="withEffect">
                                  <p:stCondLst>
                                    <p:cond delay="0"/>
                                  </p:stCondLst>
                                  <p:childTnLst>
                                    <p:animEffect transition="out" filter="fade">
                                      <p:cBhvr>
                                        <p:cTn id="16" dur="500"/>
                                        <p:tgtEl>
                                          <p:spTgt spid="14">
                                            <p:txEl>
                                              <p:pRg st="0" end="0"/>
                                            </p:txEl>
                                          </p:spTgt>
                                        </p:tgtEl>
                                      </p:cBhvr>
                                    </p:animEffect>
                                    <p:set>
                                      <p:cBhvr>
                                        <p:cTn id="17" dur="1" fill="hold">
                                          <p:stCondLst>
                                            <p:cond delay="499"/>
                                          </p:stCondLst>
                                        </p:cTn>
                                        <p:tgtEl>
                                          <p:spTgt spid="14">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L’érosion</a:t>
            </a:r>
            <a:endParaRPr lang="fr-FR" sz="6000" noProof="1"/>
          </a:p>
        </p:txBody>
      </p:sp>
      <p:sp>
        <p:nvSpPr>
          <p:cNvPr id="8" name="Espace réservé du contenu 7"/>
          <p:cNvSpPr txBox="1">
            <a:spLocks/>
          </p:cNvSpPr>
          <p:nvPr>
            <p:custDataLst>
              <p:tags r:id="rId2"/>
            </p:custDataLst>
          </p:nvPr>
        </p:nvSpPr>
        <p:spPr>
          <a:xfrm>
            <a:off x="1065214" y="1752600"/>
            <a:ext cx="10058400" cy="4229100"/>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algn="just"/>
            <a:r>
              <a:rPr lang="fr-CA" dirty="0" smtClean="0">
                <a:solidFill>
                  <a:schemeClr val="tx1">
                    <a:lumMod val="50000"/>
                  </a:schemeClr>
                </a:solidFill>
                <a:latin typeface="Calibri" panose="020F0502020204030204" pitchFamily="34" charset="0"/>
              </a:rPr>
              <a:t>La pluie et la glace:</a:t>
            </a:r>
            <a:endParaRPr lang="fr-CA" dirty="0">
              <a:solidFill>
                <a:schemeClr val="tx1">
                  <a:lumMod val="50000"/>
                </a:schemeClr>
              </a:solidFill>
              <a:latin typeface="Calibri" panose="020F0502020204030204" pitchFamily="34" charset="0"/>
            </a:endParaRPr>
          </a:p>
        </p:txBody>
      </p:sp>
      <p:pic>
        <p:nvPicPr>
          <p:cNvPr id="5" name="Image 4"/>
          <p:cNvPicPr>
            <a:picLocks noChangeAspect="1"/>
          </p:cNvPicPr>
          <p:nvPr>
            <p:custDataLst>
              <p:tags r:id="rId3"/>
            </p:custDataLst>
          </p:nvPr>
        </p:nvPicPr>
        <p:blipFill>
          <a:blip r:embed="rId23" cstate="print">
            <a:extLst>
              <a:ext uri="{28A0092B-C50C-407E-A947-70E740481C1C}">
                <a14:useLocalDpi xmlns:a14="http://schemas.microsoft.com/office/drawing/2010/main" val="0"/>
              </a:ext>
            </a:extLst>
          </a:blip>
          <a:stretch>
            <a:fillRect/>
          </a:stretch>
        </p:blipFill>
        <p:spPr>
          <a:xfrm>
            <a:off x="3233270" y="1518227"/>
            <a:ext cx="6240929" cy="4822536"/>
          </a:xfrm>
          <a:prstGeom prst="rect">
            <a:avLst/>
          </a:prstGeom>
          <a:ln>
            <a:solidFill>
              <a:srgbClr val="F4F9FD"/>
            </a:solidFill>
          </a:ln>
        </p:spPr>
      </p:pic>
      <p:pic>
        <p:nvPicPr>
          <p:cNvPr id="12" name="Image 11"/>
          <p:cNvPicPr>
            <a:picLocks noChangeAspect="1"/>
          </p:cNvPicPr>
          <p:nvPr>
            <p:custDataLst>
              <p:tags r:id="rId4"/>
            </p:custDataLst>
          </p:nvPr>
        </p:nvPicPr>
        <p:blipFill>
          <a:blip r:embed="rId24">
            <a:extLst>
              <a:ext uri="{28A0092B-C50C-407E-A947-70E740481C1C}">
                <a14:useLocalDpi xmlns:a14="http://schemas.microsoft.com/office/drawing/2010/main" val="0"/>
              </a:ext>
            </a:extLst>
          </a:blip>
          <a:stretch>
            <a:fillRect/>
          </a:stretch>
        </p:blipFill>
        <p:spPr>
          <a:xfrm>
            <a:off x="4397567" y="1670627"/>
            <a:ext cx="819500" cy="819500"/>
          </a:xfrm>
          <a:prstGeom prst="rect">
            <a:avLst/>
          </a:prstGeom>
        </p:spPr>
      </p:pic>
      <p:pic>
        <p:nvPicPr>
          <p:cNvPr id="14" name="Image 13"/>
          <p:cNvPicPr>
            <a:picLocks noChangeAspect="1"/>
          </p:cNvPicPr>
          <p:nvPr>
            <p:custDataLst>
              <p:tags r:id="rId5"/>
            </p:custDataLst>
          </p:nvPr>
        </p:nvPicPr>
        <p:blipFill>
          <a:blip r:embed="rId24">
            <a:extLst>
              <a:ext uri="{28A0092B-C50C-407E-A947-70E740481C1C}">
                <a14:useLocalDpi xmlns:a14="http://schemas.microsoft.com/office/drawing/2010/main" val="0"/>
              </a:ext>
            </a:extLst>
          </a:blip>
          <a:stretch>
            <a:fillRect/>
          </a:stretch>
        </p:blipFill>
        <p:spPr>
          <a:xfrm>
            <a:off x="5108767" y="1894381"/>
            <a:ext cx="819500" cy="819500"/>
          </a:xfrm>
          <a:prstGeom prst="rect">
            <a:avLst/>
          </a:prstGeom>
        </p:spPr>
      </p:pic>
      <p:pic>
        <p:nvPicPr>
          <p:cNvPr id="15" name="Image 14"/>
          <p:cNvPicPr>
            <a:picLocks noChangeAspect="1"/>
          </p:cNvPicPr>
          <p:nvPr>
            <p:custDataLst>
              <p:tags r:id="rId6"/>
            </p:custDataLst>
          </p:nvPr>
        </p:nvPicPr>
        <p:blipFill>
          <a:blip r:embed="rId24">
            <a:extLst>
              <a:ext uri="{28A0092B-C50C-407E-A947-70E740481C1C}">
                <a14:useLocalDpi xmlns:a14="http://schemas.microsoft.com/office/drawing/2010/main" val="0"/>
              </a:ext>
            </a:extLst>
          </a:blip>
          <a:stretch>
            <a:fillRect/>
          </a:stretch>
        </p:blipFill>
        <p:spPr>
          <a:xfrm>
            <a:off x="4116869" y="2040536"/>
            <a:ext cx="819500" cy="819500"/>
          </a:xfrm>
          <a:prstGeom prst="rect">
            <a:avLst/>
          </a:prstGeom>
        </p:spPr>
      </p:pic>
      <p:sp>
        <p:nvSpPr>
          <p:cNvPr id="16" name="Larme 15"/>
          <p:cNvSpPr/>
          <p:nvPr>
            <p:custDataLst>
              <p:tags r:id="rId7"/>
            </p:custDataLst>
          </p:nvPr>
        </p:nvSpPr>
        <p:spPr>
          <a:xfrm rot="18656388">
            <a:off x="4710856" y="2789417"/>
            <a:ext cx="192924" cy="141236"/>
          </a:xfrm>
          <a:prstGeom prst="teardrop">
            <a:avLst/>
          </a:prstGeom>
          <a:solidFill>
            <a:srgbClr val="80CCEC"/>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CA" baseline="-25000" dirty="0"/>
          </a:p>
        </p:txBody>
      </p:sp>
      <p:sp>
        <p:nvSpPr>
          <p:cNvPr id="17" name="Larme 16"/>
          <p:cNvSpPr/>
          <p:nvPr>
            <p:custDataLst>
              <p:tags r:id="rId8"/>
            </p:custDataLst>
          </p:nvPr>
        </p:nvSpPr>
        <p:spPr>
          <a:xfrm rot="18656388">
            <a:off x="4956461" y="2561289"/>
            <a:ext cx="192924" cy="141236"/>
          </a:xfrm>
          <a:prstGeom prst="teardrop">
            <a:avLst/>
          </a:prstGeom>
          <a:solidFill>
            <a:srgbClr val="80CCEC"/>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CA" baseline="-25000" dirty="0"/>
          </a:p>
        </p:txBody>
      </p:sp>
      <p:sp>
        <p:nvSpPr>
          <p:cNvPr id="18" name="Larme 17"/>
          <p:cNvSpPr/>
          <p:nvPr>
            <p:custDataLst>
              <p:tags r:id="rId9"/>
            </p:custDataLst>
          </p:nvPr>
        </p:nvSpPr>
        <p:spPr>
          <a:xfrm rot="18656388">
            <a:off x="5280821" y="2703653"/>
            <a:ext cx="192924" cy="141236"/>
          </a:xfrm>
          <a:prstGeom prst="teardrop">
            <a:avLst/>
          </a:prstGeom>
          <a:solidFill>
            <a:srgbClr val="80CCEC"/>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CA" baseline="-25000" dirty="0"/>
          </a:p>
        </p:txBody>
      </p:sp>
      <p:sp>
        <p:nvSpPr>
          <p:cNvPr id="19" name="Larme 18"/>
          <p:cNvSpPr/>
          <p:nvPr>
            <p:custDataLst>
              <p:tags r:id="rId10"/>
            </p:custDataLst>
          </p:nvPr>
        </p:nvSpPr>
        <p:spPr>
          <a:xfrm rot="18656388">
            <a:off x="5012306" y="2988589"/>
            <a:ext cx="192924" cy="141236"/>
          </a:xfrm>
          <a:prstGeom prst="teardrop">
            <a:avLst/>
          </a:prstGeom>
          <a:solidFill>
            <a:srgbClr val="80CCEC"/>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CA" baseline="-25000" dirty="0"/>
          </a:p>
        </p:txBody>
      </p:sp>
      <p:sp>
        <p:nvSpPr>
          <p:cNvPr id="20" name="Larme 19"/>
          <p:cNvSpPr/>
          <p:nvPr>
            <p:custDataLst>
              <p:tags r:id="rId11"/>
            </p:custDataLst>
          </p:nvPr>
        </p:nvSpPr>
        <p:spPr>
          <a:xfrm rot="18656388">
            <a:off x="4466368" y="2987096"/>
            <a:ext cx="192924" cy="141236"/>
          </a:xfrm>
          <a:prstGeom prst="teardrop">
            <a:avLst/>
          </a:prstGeom>
          <a:solidFill>
            <a:srgbClr val="80CCEC"/>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CA" baseline="-25000" dirty="0"/>
          </a:p>
        </p:txBody>
      </p:sp>
      <p:pic>
        <p:nvPicPr>
          <p:cNvPr id="6" name="Image 5"/>
          <p:cNvPicPr>
            <a:picLocks noChangeAspect="1"/>
          </p:cNvPicPr>
          <p:nvPr>
            <p:custDataLst>
              <p:tags r:id="rId12"/>
            </p:custDataLst>
          </p:nvPr>
        </p:nvPicPr>
        <p:blipFill>
          <a:blip r:embed="rId25" cstate="print">
            <a:extLst>
              <a:ext uri="{28A0092B-C50C-407E-A947-70E740481C1C}">
                <a14:useLocalDpi xmlns:a14="http://schemas.microsoft.com/office/drawing/2010/main" val="0"/>
              </a:ext>
            </a:extLst>
          </a:blip>
          <a:stretch>
            <a:fillRect/>
          </a:stretch>
        </p:blipFill>
        <p:spPr>
          <a:xfrm>
            <a:off x="3233270" y="1518227"/>
            <a:ext cx="6240929" cy="4822536"/>
          </a:xfrm>
          <a:prstGeom prst="rect">
            <a:avLst/>
          </a:prstGeom>
        </p:spPr>
      </p:pic>
      <p:pic>
        <p:nvPicPr>
          <p:cNvPr id="23" name="Image 22"/>
          <p:cNvPicPr>
            <a:picLocks noChangeAspect="1"/>
          </p:cNvPicPr>
          <p:nvPr>
            <p:custDataLst>
              <p:tags r:id="rId13"/>
            </p:custDataLst>
          </p:nvPr>
        </p:nvPicPr>
        <p:blipFill>
          <a:blip r:embed="rId26" cstate="print">
            <a:extLst>
              <a:ext uri="{28A0092B-C50C-407E-A947-70E740481C1C}">
                <a14:useLocalDpi xmlns:a14="http://schemas.microsoft.com/office/drawing/2010/main" val="0"/>
              </a:ext>
            </a:extLst>
          </a:blip>
          <a:stretch>
            <a:fillRect/>
          </a:stretch>
        </p:blipFill>
        <p:spPr>
          <a:xfrm>
            <a:off x="3233269" y="1518227"/>
            <a:ext cx="6240929" cy="4822536"/>
          </a:xfrm>
          <a:prstGeom prst="rect">
            <a:avLst/>
          </a:prstGeom>
        </p:spPr>
      </p:pic>
      <p:pic>
        <p:nvPicPr>
          <p:cNvPr id="25" name="Image 24"/>
          <p:cNvPicPr>
            <a:picLocks noChangeAspect="1"/>
          </p:cNvPicPr>
          <p:nvPr>
            <p:custDataLst>
              <p:tags r:id="rId14"/>
            </p:custDataLst>
          </p:nvPr>
        </p:nvPicPr>
        <p:blipFill>
          <a:blip r:embed="rId27" cstate="print">
            <a:extLst>
              <a:ext uri="{28A0092B-C50C-407E-A947-70E740481C1C}">
                <a14:useLocalDpi xmlns:a14="http://schemas.microsoft.com/office/drawing/2010/main" val="0"/>
              </a:ext>
            </a:extLst>
          </a:blip>
          <a:stretch>
            <a:fillRect/>
          </a:stretch>
        </p:blipFill>
        <p:spPr>
          <a:xfrm>
            <a:off x="3233268" y="1518227"/>
            <a:ext cx="6240929" cy="4822536"/>
          </a:xfrm>
          <a:prstGeom prst="rect">
            <a:avLst/>
          </a:prstGeom>
        </p:spPr>
      </p:pic>
      <p:pic>
        <p:nvPicPr>
          <p:cNvPr id="26" name="Image 25"/>
          <p:cNvPicPr>
            <a:picLocks noChangeAspect="1"/>
          </p:cNvPicPr>
          <p:nvPr>
            <p:custDataLst>
              <p:tags r:id="rId15"/>
            </p:custDataLst>
          </p:nvPr>
        </p:nvPicPr>
        <p:blipFill>
          <a:blip r:embed="rId28" cstate="print">
            <a:extLst>
              <a:ext uri="{28A0092B-C50C-407E-A947-70E740481C1C}">
                <a14:useLocalDpi xmlns:a14="http://schemas.microsoft.com/office/drawing/2010/main" val="0"/>
              </a:ext>
            </a:extLst>
          </a:blip>
          <a:stretch>
            <a:fillRect/>
          </a:stretch>
        </p:blipFill>
        <p:spPr>
          <a:xfrm>
            <a:off x="3233267" y="1518227"/>
            <a:ext cx="6240930" cy="4822536"/>
          </a:xfrm>
          <a:prstGeom prst="rect">
            <a:avLst/>
          </a:prstGeom>
        </p:spPr>
      </p:pic>
      <p:pic>
        <p:nvPicPr>
          <p:cNvPr id="27" name="Image 26"/>
          <p:cNvPicPr>
            <a:picLocks noChangeAspect="1"/>
          </p:cNvPicPr>
          <p:nvPr>
            <p:custDataLst>
              <p:tags r:id="rId16"/>
            </p:custDataLst>
          </p:nvPr>
        </p:nvPicPr>
        <p:blipFill>
          <a:blip r:embed="rId29" cstate="print">
            <a:extLst>
              <a:ext uri="{28A0092B-C50C-407E-A947-70E740481C1C}">
                <a14:useLocalDpi xmlns:a14="http://schemas.microsoft.com/office/drawing/2010/main" val="0"/>
              </a:ext>
            </a:extLst>
          </a:blip>
          <a:stretch>
            <a:fillRect/>
          </a:stretch>
        </p:blipFill>
        <p:spPr>
          <a:xfrm>
            <a:off x="3233266" y="1518227"/>
            <a:ext cx="6240931" cy="4814000"/>
          </a:xfrm>
          <a:prstGeom prst="rect">
            <a:avLst/>
          </a:prstGeom>
        </p:spPr>
      </p:pic>
      <p:pic>
        <p:nvPicPr>
          <p:cNvPr id="28" name="Image 27"/>
          <p:cNvPicPr>
            <a:picLocks noChangeAspect="1"/>
          </p:cNvPicPr>
          <p:nvPr>
            <p:custDataLst>
              <p:tags r:id="rId17"/>
            </p:custDataLst>
          </p:nvPr>
        </p:nvPicPr>
        <p:blipFill>
          <a:blip r:embed="rId30" cstate="print">
            <a:extLst>
              <a:ext uri="{28A0092B-C50C-407E-A947-70E740481C1C}">
                <a14:useLocalDpi xmlns:a14="http://schemas.microsoft.com/office/drawing/2010/main" val="0"/>
              </a:ext>
            </a:extLst>
          </a:blip>
          <a:stretch>
            <a:fillRect/>
          </a:stretch>
        </p:blipFill>
        <p:spPr>
          <a:xfrm>
            <a:off x="3233265" y="1518227"/>
            <a:ext cx="6240932" cy="4822536"/>
          </a:xfrm>
          <a:prstGeom prst="rect">
            <a:avLst/>
          </a:prstGeom>
        </p:spPr>
      </p:pic>
      <p:pic>
        <p:nvPicPr>
          <p:cNvPr id="29" name="Image 28"/>
          <p:cNvPicPr>
            <a:picLocks noChangeAspect="1"/>
          </p:cNvPicPr>
          <p:nvPr>
            <p:custDataLst>
              <p:tags r:id="rId18"/>
            </p:custDataLst>
          </p:nvPr>
        </p:nvPicPr>
        <p:blipFill>
          <a:blip r:embed="rId31" cstate="print">
            <a:extLst>
              <a:ext uri="{28A0092B-C50C-407E-A947-70E740481C1C}">
                <a14:useLocalDpi xmlns:a14="http://schemas.microsoft.com/office/drawing/2010/main" val="0"/>
              </a:ext>
            </a:extLst>
          </a:blip>
          <a:stretch>
            <a:fillRect/>
          </a:stretch>
        </p:blipFill>
        <p:spPr>
          <a:xfrm>
            <a:off x="6976013" y="1907350"/>
            <a:ext cx="1371050" cy="1618860"/>
          </a:xfrm>
          <a:prstGeom prst="rect">
            <a:avLst/>
          </a:prstGeom>
        </p:spPr>
      </p:pic>
      <p:pic>
        <p:nvPicPr>
          <p:cNvPr id="30" name="Image 29"/>
          <p:cNvPicPr>
            <a:picLocks noChangeAspect="1"/>
          </p:cNvPicPr>
          <p:nvPr>
            <p:custDataLst>
              <p:tags r:id="rId19"/>
            </p:custDataLst>
          </p:nvPr>
        </p:nvPicPr>
        <p:blipFill>
          <a:blip r:embed="rId32" cstate="print">
            <a:extLst>
              <a:ext uri="{28A0092B-C50C-407E-A947-70E740481C1C}">
                <a14:useLocalDpi xmlns:a14="http://schemas.microsoft.com/office/drawing/2010/main" val="0"/>
              </a:ext>
            </a:extLst>
          </a:blip>
          <a:stretch>
            <a:fillRect/>
          </a:stretch>
        </p:blipFill>
        <p:spPr>
          <a:xfrm>
            <a:off x="3233264" y="1518227"/>
            <a:ext cx="6240933" cy="4814000"/>
          </a:xfrm>
          <a:prstGeom prst="rect">
            <a:avLst/>
          </a:prstGeom>
        </p:spPr>
      </p:pic>
      <p:sp>
        <p:nvSpPr>
          <p:cNvPr id="31" name="Flèche courbée vers le bas 30"/>
          <p:cNvSpPr/>
          <p:nvPr>
            <p:custDataLst>
              <p:tags r:id="rId20"/>
            </p:custDataLst>
          </p:nvPr>
        </p:nvSpPr>
        <p:spPr>
          <a:xfrm rot="1987959">
            <a:off x="5644024" y="3388778"/>
            <a:ext cx="2803705" cy="1105696"/>
          </a:xfrm>
          <a:prstGeom prst="curvedDownArrow">
            <a:avLst>
              <a:gd name="adj1" fmla="val 25000"/>
              <a:gd name="adj2" fmla="val 84705"/>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A">
              <a:solidFill>
                <a:schemeClr val="tx1"/>
              </a:solidFill>
            </a:endParaRPr>
          </a:p>
        </p:txBody>
      </p:sp>
    </p:spTree>
    <p:extLst>
      <p:ext uri="{BB962C8B-B14F-4D97-AF65-F5344CB8AC3E}">
        <p14:creationId xmlns:p14="http://schemas.microsoft.com/office/powerpoint/2010/main" val="1228981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8">
                                            <p:txEl>
                                              <p:pRg st="0" end="0"/>
                                            </p:txEl>
                                          </p:spTgt>
                                        </p:tgtEl>
                                      </p:cBhvr>
                                    </p:animEffect>
                                    <p:set>
                                      <p:cBhvr>
                                        <p:cTn id="12" dur="1" fill="hold">
                                          <p:stCondLst>
                                            <p:cond delay="499"/>
                                          </p:stCondLst>
                                        </p:cTn>
                                        <p:tgtEl>
                                          <p:spTgt spid="8">
                                            <p:txEl>
                                              <p:pRg st="0" end="0"/>
                                            </p:txEl>
                                          </p:spTgt>
                                        </p:tgtEl>
                                        <p:attrNameLst>
                                          <p:attrName>style.visibility</p:attrName>
                                        </p:attrNameLst>
                                      </p:cBhvr>
                                      <p:to>
                                        <p:strVal val="hidden"/>
                                      </p:to>
                                    </p:set>
                                  </p:childTnLst>
                                </p:cTn>
                              </p:par>
                              <p:par>
                                <p:cTn id="13" presetID="42"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2" presetClass="entr" presetSubtype="1" repeatCount="3000" fill="remove"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up)">
                                      <p:cBhvr>
                                        <p:cTn id="38" dur="500"/>
                                        <p:tgtEl>
                                          <p:spTgt spid="18"/>
                                        </p:tgtEl>
                                      </p:cBhvr>
                                    </p:animEffect>
                                  </p:childTnLst>
                                </p:cTn>
                              </p:par>
                              <p:par>
                                <p:cTn id="39" presetID="10" presetClass="exit" presetSubtype="0" fill="hold" nodeType="withEffect">
                                  <p:stCondLst>
                                    <p:cond delay="0"/>
                                  </p:stCondLst>
                                  <p:childTnLst>
                                    <p:animEffect transition="out" filter="fade">
                                      <p:cBhvr>
                                        <p:cTn id="40" dur="1500"/>
                                        <p:tgtEl>
                                          <p:spTgt spid="12"/>
                                        </p:tgtEl>
                                      </p:cBhvr>
                                    </p:animEffect>
                                    <p:set>
                                      <p:cBhvr>
                                        <p:cTn id="41" dur="1" fill="hold">
                                          <p:stCondLst>
                                            <p:cond delay="1499"/>
                                          </p:stCondLst>
                                        </p:cTn>
                                        <p:tgtEl>
                                          <p:spTgt spid="12"/>
                                        </p:tgtEl>
                                        <p:attrNameLst>
                                          <p:attrName>style.visibility</p:attrName>
                                        </p:attrNameLst>
                                      </p:cBhvr>
                                      <p:to>
                                        <p:strVal val="hidden"/>
                                      </p:to>
                                    </p:set>
                                  </p:childTnLst>
                                </p:cTn>
                              </p:par>
                              <p:par>
                                <p:cTn id="42" presetID="22" presetClass="entr" presetSubtype="1" repeatCount="3000" fill="remove"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par>
                                <p:cTn id="45" presetID="10" presetClass="exit" presetSubtype="0" fill="hold" nodeType="withEffect">
                                  <p:stCondLst>
                                    <p:cond delay="0"/>
                                  </p:stCondLst>
                                  <p:childTnLst>
                                    <p:animEffect transition="out" filter="fade">
                                      <p:cBhvr>
                                        <p:cTn id="46" dur="1500"/>
                                        <p:tgtEl>
                                          <p:spTgt spid="14"/>
                                        </p:tgtEl>
                                      </p:cBhvr>
                                    </p:animEffect>
                                    <p:set>
                                      <p:cBhvr>
                                        <p:cTn id="47" dur="1" fill="hold">
                                          <p:stCondLst>
                                            <p:cond delay="1499"/>
                                          </p:stCondLst>
                                        </p:cTn>
                                        <p:tgtEl>
                                          <p:spTgt spid="14"/>
                                        </p:tgtEl>
                                        <p:attrNameLst>
                                          <p:attrName>style.visibility</p:attrName>
                                        </p:attrNameLst>
                                      </p:cBhvr>
                                      <p:to>
                                        <p:strVal val="hidden"/>
                                      </p:to>
                                    </p:set>
                                  </p:childTnLst>
                                </p:cTn>
                              </p:par>
                              <p:par>
                                <p:cTn id="48" presetID="22" presetClass="entr" presetSubtype="1" repeatCount="3000" fill="remove"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up)">
                                      <p:cBhvr>
                                        <p:cTn id="50" dur="500"/>
                                        <p:tgtEl>
                                          <p:spTgt spid="16"/>
                                        </p:tgtEl>
                                      </p:cBhvr>
                                    </p:animEffect>
                                  </p:childTnLst>
                                </p:cTn>
                              </p:par>
                              <p:par>
                                <p:cTn id="51" presetID="10" presetClass="exit" presetSubtype="0" fill="hold" nodeType="withEffect">
                                  <p:stCondLst>
                                    <p:cond delay="0"/>
                                  </p:stCondLst>
                                  <p:childTnLst>
                                    <p:animEffect transition="out" filter="fade">
                                      <p:cBhvr>
                                        <p:cTn id="52" dur="1500"/>
                                        <p:tgtEl>
                                          <p:spTgt spid="15"/>
                                        </p:tgtEl>
                                      </p:cBhvr>
                                    </p:animEffect>
                                    <p:set>
                                      <p:cBhvr>
                                        <p:cTn id="53" dur="1" fill="hold">
                                          <p:stCondLst>
                                            <p:cond delay="1499"/>
                                          </p:stCondLst>
                                        </p:cTn>
                                        <p:tgtEl>
                                          <p:spTgt spid="15"/>
                                        </p:tgtEl>
                                        <p:attrNameLst>
                                          <p:attrName>style.visibility</p:attrName>
                                        </p:attrNameLst>
                                      </p:cBhvr>
                                      <p:to>
                                        <p:strVal val="hidden"/>
                                      </p:to>
                                    </p:set>
                                  </p:childTnLst>
                                </p:cTn>
                              </p:par>
                              <p:par>
                                <p:cTn id="54" presetID="22" presetClass="entr" presetSubtype="1" repeatCount="3000" fill="remove"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up)">
                                      <p:cBhvr>
                                        <p:cTn id="56" dur="500"/>
                                        <p:tgtEl>
                                          <p:spTgt spid="20"/>
                                        </p:tgtEl>
                                      </p:cBhvr>
                                    </p:animEffect>
                                  </p:childTnLst>
                                </p:cTn>
                              </p:par>
                              <p:par>
                                <p:cTn id="57" presetID="22" presetClass="entr" presetSubtype="1" repeatCount="3000" fill="remove"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par>
                                <p:cTn id="60" presetID="10" presetClass="entr" presetSubtype="0" fill="hold" nodeType="withEffect">
                                  <p:stCondLst>
                                    <p:cond delay="50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1500"/>
                                        <p:tgtEl>
                                          <p:spTgt spid="6"/>
                                        </p:tgtEl>
                                      </p:cBhvr>
                                    </p:animEffect>
                                  </p:childTnLst>
                                </p:cTn>
                              </p:par>
                              <p:par>
                                <p:cTn id="63" presetID="10" presetClass="entr" presetSubtype="0" fill="hold" nodeType="withEffect">
                                  <p:stCondLst>
                                    <p:cond delay="100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nodeType="click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1000"/>
                                        <p:tgtEl>
                                          <p:spTgt spid="29"/>
                                        </p:tgtEl>
                                      </p:cBhvr>
                                    </p:animEffect>
                                    <p:anim calcmode="lin" valueType="num">
                                      <p:cBhvr>
                                        <p:cTn id="71" dur="1000" fill="hold"/>
                                        <p:tgtEl>
                                          <p:spTgt spid="29"/>
                                        </p:tgtEl>
                                        <p:attrNameLst>
                                          <p:attrName>ppt_x</p:attrName>
                                        </p:attrNameLst>
                                      </p:cBhvr>
                                      <p:tavLst>
                                        <p:tav tm="0">
                                          <p:val>
                                            <p:strVal val="#ppt_x"/>
                                          </p:val>
                                        </p:tav>
                                        <p:tav tm="100000">
                                          <p:val>
                                            <p:strVal val="#ppt_x"/>
                                          </p:val>
                                        </p:tav>
                                      </p:tavLst>
                                    </p:anim>
                                    <p:anim calcmode="lin" valueType="num">
                                      <p:cBhvr>
                                        <p:cTn id="72" dur="1000" fill="hold"/>
                                        <p:tgtEl>
                                          <p:spTgt spid="29"/>
                                        </p:tgtEl>
                                        <p:attrNameLst>
                                          <p:attrName>ppt_y</p:attrName>
                                        </p:attrNameLst>
                                      </p:cBhvr>
                                      <p:tavLst>
                                        <p:tav tm="0">
                                          <p:val>
                                            <p:strVal val="#ppt_y-.1"/>
                                          </p:val>
                                        </p:tav>
                                        <p:tav tm="100000">
                                          <p:val>
                                            <p:strVal val="#ppt_y"/>
                                          </p:val>
                                        </p:tav>
                                      </p:tavLst>
                                    </p:anim>
                                  </p:childTnLst>
                                </p:cTn>
                              </p:par>
                              <p:par>
                                <p:cTn id="73" presetID="10" presetClass="entr" presetSubtype="0" fill="hold"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2000"/>
                                        <p:tgtEl>
                                          <p:spTgt spid="25"/>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1000"/>
                                        <p:tgtEl>
                                          <p:spTgt spid="26"/>
                                        </p:tgtEl>
                                      </p:cBhvr>
                                    </p:animEffect>
                                  </p:childTnLst>
                                </p:cTn>
                              </p:par>
                            </p:childTnLst>
                          </p:cTn>
                        </p:par>
                        <p:par>
                          <p:cTn id="81" fill="hold">
                            <p:stCondLst>
                              <p:cond delay="1000"/>
                            </p:stCondLst>
                            <p:childTnLst>
                              <p:par>
                                <p:cTn id="82" presetID="10" presetClass="entr" presetSubtype="0" fill="hold"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1000"/>
                                        <p:tgtEl>
                                          <p:spTgt spid="27"/>
                                        </p:tgtEl>
                                      </p:cBhvr>
                                    </p:animEffect>
                                  </p:childTnLst>
                                </p:cTn>
                              </p:par>
                            </p:childTnLst>
                          </p:cTn>
                        </p:par>
                        <p:par>
                          <p:cTn id="85" fill="hold">
                            <p:stCondLst>
                              <p:cond delay="2000"/>
                            </p:stCondLst>
                            <p:childTnLst>
                              <p:par>
                                <p:cTn id="86" presetID="10" presetClass="exit" presetSubtype="0" fill="hold" nodeType="afterEffect">
                                  <p:stCondLst>
                                    <p:cond delay="0"/>
                                  </p:stCondLst>
                                  <p:childTnLst>
                                    <p:animEffect transition="out" filter="fade">
                                      <p:cBhvr>
                                        <p:cTn id="87" dur="1000"/>
                                        <p:tgtEl>
                                          <p:spTgt spid="27"/>
                                        </p:tgtEl>
                                      </p:cBhvr>
                                    </p:animEffect>
                                    <p:set>
                                      <p:cBhvr>
                                        <p:cTn id="88" dur="1" fill="hold">
                                          <p:stCondLst>
                                            <p:cond delay="999"/>
                                          </p:stCondLst>
                                        </p:cTn>
                                        <p:tgtEl>
                                          <p:spTgt spid="27"/>
                                        </p:tgtEl>
                                        <p:attrNameLst>
                                          <p:attrName>style.visibility</p:attrName>
                                        </p:attrNameLst>
                                      </p:cBhvr>
                                      <p:to>
                                        <p:strVal val="hidden"/>
                                      </p:to>
                                    </p:set>
                                  </p:childTnLst>
                                </p:cTn>
                              </p:par>
                              <p:par>
                                <p:cTn id="89" presetID="10" presetClass="entr" presetSubtype="0" fill="hold" nodeType="withEffect">
                                  <p:stCondLst>
                                    <p:cond delay="50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1000"/>
                                        <p:tgtEl>
                                          <p:spTgt spid="28"/>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xit" presetSubtype="0" fill="hold" nodeType="clickEffect">
                                  <p:stCondLst>
                                    <p:cond delay="0"/>
                                  </p:stCondLst>
                                  <p:childTnLst>
                                    <p:animEffect transition="out" filter="fade">
                                      <p:cBhvr>
                                        <p:cTn id="95" dur="500"/>
                                        <p:tgtEl>
                                          <p:spTgt spid="29"/>
                                        </p:tgtEl>
                                      </p:cBhvr>
                                    </p:animEffect>
                                    <p:set>
                                      <p:cBhvr>
                                        <p:cTn id="96" dur="1" fill="hold">
                                          <p:stCondLst>
                                            <p:cond delay="499"/>
                                          </p:stCondLst>
                                        </p:cTn>
                                        <p:tgtEl>
                                          <p:spTgt spid="29"/>
                                        </p:tgtEl>
                                        <p:attrNameLst>
                                          <p:attrName>style.visibility</p:attrName>
                                        </p:attrNameLst>
                                      </p:cBhvr>
                                      <p:to>
                                        <p:strVal val="hidden"/>
                                      </p:to>
                                    </p:set>
                                  </p:childTnLst>
                                </p:cTn>
                              </p:par>
                              <p:par>
                                <p:cTn id="97" presetID="22" presetClass="entr" presetSubtype="8"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wipe(left)">
                                      <p:cBhvr>
                                        <p:cTn id="99" dur="1000"/>
                                        <p:tgtEl>
                                          <p:spTgt spid="31"/>
                                        </p:tgtEl>
                                      </p:cBhvr>
                                    </p:animEffect>
                                  </p:childTnLst>
                                </p:cTn>
                              </p:par>
                              <p:par>
                                <p:cTn id="100" presetID="10" presetClass="entr" presetSubtype="0" fill="hold" nodeType="with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fade">
                                      <p:cBhvr>
                                        <p:cTn id="102"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P spid="16" grpId="0" animBg="1"/>
      <p:bldP spid="17" grpId="0" animBg="1"/>
      <p:bldP spid="18" grpId="0" animBg="1"/>
      <p:bldP spid="19" grpId="0" animBg="1"/>
      <p:bldP spid="20"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L’érosion</a:t>
            </a:r>
            <a:endParaRPr lang="fr-FR" sz="6000" noProof="1"/>
          </a:p>
        </p:txBody>
      </p:sp>
      <p:sp>
        <p:nvSpPr>
          <p:cNvPr id="14" name="Espace réservé du contenu 7"/>
          <p:cNvSpPr txBox="1">
            <a:spLocks/>
          </p:cNvSpPr>
          <p:nvPr>
            <p:custDataLst>
              <p:tags r:id="rId2"/>
            </p:custDataLst>
          </p:nvPr>
        </p:nvSpPr>
        <p:spPr>
          <a:xfrm>
            <a:off x="1065214" y="1752600"/>
            <a:ext cx="10058400" cy="4229100"/>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algn="just"/>
            <a:r>
              <a:rPr lang="fr-CA" dirty="0" smtClean="0">
                <a:solidFill>
                  <a:schemeClr val="tx1">
                    <a:lumMod val="50000"/>
                  </a:schemeClr>
                </a:solidFill>
                <a:latin typeface="Calibri" panose="020F0502020204030204" pitchFamily="34" charset="0"/>
              </a:rPr>
              <a:t>Des exemples :</a:t>
            </a:r>
            <a:endParaRPr lang="fr-CA" dirty="0">
              <a:solidFill>
                <a:schemeClr val="tx1">
                  <a:lumMod val="50000"/>
                </a:schemeClr>
              </a:solidFill>
              <a:latin typeface="Calibri" panose="020F0502020204030204" pitchFamily="34" charset="0"/>
            </a:endParaRPr>
          </a:p>
        </p:txBody>
      </p:sp>
      <p:pic>
        <p:nvPicPr>
          <p:cNvPr id="2" name="Image 1"/>
          <p:cNvPicPr>
            <a:picLocks noChangeAspect="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739749" y="2262187"/>
            <a:ext cx="5562600" cy="3209925"/>
          </a:xfrm>
          <a:prstGeom prst="rect">
            <a:avLst/>
          </a:prstGeom>
          <a:ln>
            <a:solidFill>
              <a:srgbClr val="F4F9FD"/>
            </a:solidFill>
          </a:ln>
        </p:spPr>
      </p:pic>
      <p:pic>
        <p:nvPicPr>
          <p:cNvPr id="3" name="Image 2"/>
          <p:cNvPicPr>
            <a:picLocks noChangeAspect="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6847252" y="2829730"/>
            <a:ext cx="4276362" cy="3209925"/>
          </a:xfrm>
          <a:prstGeom prst="rect">
            <a:avLst/>
          </a:prstGeom>
        </p:spPr>
      </p:pic>
    </p:spTree>
    <p:extLst>
      <p:ext uri="{BB962C8B-B14F-4D97-AF65-F5344CB8AC3E}">
        <p14:creationId xmlns:p14="http://schemas.microsoft.com/office/powerpoint/2010/main" val="23107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75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L’érosion</a:t>
            </a:r>
            <a:endParaRPr lang="fr-FR" sz="6000" noProof="1"/>
          </a:p>
        </p:txBody>
      </p:sp>
      <p:sp>
        <p:nvSpPr>
          <p:cNvPr id="14" name="Espace réservé du contenu 7"/>
          <p:cNvSpPr txBox="1">
            <a:spLocks/>
          </p:cNvSpPr>
          <p:nvPr>
            <p:custDataLst>
              <p:tags r:id="rId2"/>
            </p:custDataLst>
          </p:nvPr>
        </p:nvSpPr>
        <p:spPr>
          <a:xfrm>
            <a:off x="1065214" y="1752600"/>
            <a:ext cx="10058400" cy="4229100"/>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algn="just"/>
            <a:endParaRPr lang="fr-CA" dirty="0">
              <a:solidFill>
                <a:schemeClr val="tx1">
                  <a:lumMod val="75000"/>
                </a:schemeClr>
              </a:solidFill>
            </a:endParaRPr>
          </a:p>
        </p:txBody>
      </p:sp>
      <p:sp>
        <p:nvSpPr>
          <p:cNvPr id="5" name="Espace réservé du contenu 7"/>
          <p:cNvSpPr txBox="1">
            <a:spLocks/>
          </p:cNvSpPr>
          <p:nvPr>
            <p:custDataLst>
              <p:tags r:id="rId3"/>
            </p:custDataLst>
          </p:nvPr>
        </p:nvSpPr>
        <p:spPr>
          <a:xfrm>
            <a:off x="1217614" y="1905000"/>
            <a:ext cx="10058400" cy="4229100"/>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a:lstStyle>
          <a:p>
            <a:pPr algn="just"/>
            <a:r>
              <a:rPr lang="fr-CA" dirty="0" smtClean="0">
                <a:solidFill>
                  <a:schemeClr val="tx1">
                    <a:lumMod val="50000"/>
                  </a:schemeClr>
                </a:solidFill>
                <a:latin typeface="Calibri" panose="020F0502020204030204" pitchFamily="34" charset="0"/>
              </a:rPr>
              <a:t>Une réalité :</a:t>
            </a:r>
          </a:p>
          <a:p>
            <a:pPr algn="just"/>
            <a:endParaRPr lang="fr-CA" dirty="0">
              <a:solidFill>
                <a:schemeClr val="tx1">
                  <a:lumMod val="50000"/>
                </a:schemeClr>
              </a:solidFill>
            </a:endParaRPr>
          </a:p>
          <a:p>
            <a:pPr algn="just"/>
            <a:endParaRPr lang="fr-CA" dirty="0" smtClean="0">
              <a:solidFill>
                <a:schemeClr val="tx1">
                  <a:lumMod val="50000"/>
                </a:schemeClr>
              </a:solidFill>
            </a:endParaRPr>
          </a:p>
          <a:p>
            <a:pPr marL="0" indent="0" algn="ctr">
              <a:buNone/>
            </a:pPr>
            <a:r>
              <a:rPr lang="fr-CA" sz="1800" dirty="0" smtClean="0">
                <a:solidFill>
                  <a:schemeClr val="tx1">
                    <a:lumMod val="50000"/>
                  </a:schemeClr>
                </a:solidFill>
                <a:latin typeface="Calibri" panose="020F0502020204030204" pitchFamily="34" charset="0"/>
              </a:rPr>
              <a:t>Vidéo « </a:t>
            </a:r>
            <a:r>
              <a:rPr lang="fr-CA" sz="1800" dirty="0" smtClean="0">
                <a:solidFill>
                  <a:schemeClr val="tx1">
                    <a:lumMod val="50000"/>
                  </a:schemeClr>
                </a:solidFill>
                <a:latin typeface="Calibri" panose="020F0502020204030204" pitchFamily="34" charset="0"/>
              </a:rPr>
              <a:t>3-îles de la Madeleine</a:t>
            </a:r>
            <a:r>
              <a:rPr lang="fr-CA" sz="1800" dirty="0" smtClean="0">
                <a:solidFill>
                  <a:schemeClr val="tx1">
                    <a:lumMod val="50000"/>
                  </a:schemeClr>
                </a:solidFill>
                <a:latin typeface="Calibri" panose="020F0502020204030204" pitchFamily="34" charset="0"/>
              </a:rPr>
              <a:t> »</a:t>
            </a:r>
            <a:endParaRPr lang="fr-CA"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3627290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75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3" end="3"/>
                                            </p:txEl>
                                          </p:spTgt>
                                        </p:tgtEl>
                                        <p:attrNameLst>
                                          <p:attrName>style.visibility</p:attrName>
                                        </p:attrNameLst>
                                      </p:cBhvr>
                                      <p:to>
                                        <p:strVal val="visible"/>
                                      </p:to>
                                    </p:set>
                                    <p:animEffect transition="in" filter="fade">
                                      <p:cBhvr>
                                        <p:cTn id="10" dur="750"/>
                                        <p:tgtEl>
                                          <p:spTgt spid="5">
                                            <p:txEl>
                                              <p:pRg st="3" end="3"/>
                                            </p:txEl>
                                          </p:spTgt>
                                        </p:tgtEl>
                                      </p:cBhvr>
                                    </p:animEffect>
                                  </p:childTnLst>
                                </p:cTn>
                              </p:par>
                              <p:par>
                                <p:cTn id="11" presetID="10" presetClass="exit" presetSubtype="0" fill="hold" grpId="0" nodeType="withEffect">
                                  <p:stCondLst>
                                    <p:cond delay="0"/>
                                  </p:stCondLst>
                                  <p:childTnLst>
                                    <p:animEffect transition="out" filter="fade">
                                      <p:cBhvr>
                                        <p:cTn id="12" dur="500"/>
                                        <p:tgtEl>
                                          <p:spTgt spid="5">
                                            <p:txEl>
                                              <p:pRg st="0" end="0"/>
                                            </p:txEl>
                                          </p:spTgt>
                                        </p:tgtEl>
                                      </p:cBhvr>
                                    </p:animEffect>
                                    <p:set>
                                      <p:cBhvr>
                                        <p:cTn id="13" dur="1" fill="hold">
                                          <p:stCondLst>
                                            <p:cond delay="499"/>
                                          </p:stCondLst>
                                        </p:cTn>
                                        <p:tgtEl>
                                          <p:spTgt spid="5">
                                            <p:txEl>
                                              <p:pRg st="0" end="0"/>
                                            </p:txEl>
                                          </p:spTgt>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5">
                                            <p:txEl>
                                              <p:pRg st="3" end="3"/>
                                            </p:txEl>
                                          </p:spTgt>
                                        </p:tgtEl>
                                      </p:cBhvr>
                                    </p:animEffect>
                                    <p:set>
                                      <p:cBhvr>
                                        <p:cTn id="16" dur="1" fill="hold">
                                          <p:stCondLst>
                                            <p:cond delay="499"/>
                                          </p:stCondLst>
                                        </p:cTn>
                                        <p:tgtEl>
                                          <p:spTgt spid="5">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6">
            <a:alphaModFix amt="80000"/>
            <a:lum/>
            <a:extLst>
              <a:ext uri="{BEBA8EAE-BF5A-486C-A8C5-ECC9F3942E4B}">
                <a14:imgProps xmlns:a14="http://schemas.microsoft.com/office/drawing/2010/main">
                  <a14:imgLayer r:embed="rId7">
                    <a14:imgEffect>
                      <a14:saturation sat="7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7" name="Titre 12"/>
          <p:cNvSpPr>
            <a:spLocks noGrp="1"/>
          </p:cNvSpPr>
          <p:nvPr>
            <p:ph type="title"/>
            <p:custDataLst>
              <p:tags r:id="rId1"/>
            </p:custDataLst>
          </p:nvPr>
        </p:nvSpPr>
        <p:spPr>
          <a:xfrm>
            <a:off x="1065212" y="304800"/>
            <a:ext cx="10058402" cy="1219200"/>
          </a:xfrm>
        </p:spPr>
        <p:txBody>
          <a:bodyPr>
            <a:normAutofit/>
          </a:bodyPr>
          <a:lstStyle/>
          <a:p>
            <a:r>
              <a:rPr lang="fr-FR" sz="6000" noProof="1" smtClean="0"/>
              <a:t>L’érosion</a:t>
            </a:r>
            <a:endParaRPr lang="fr-FR" sz="6000" noProof="1"/>
          </a:p>
        </p:txBody>
      </p:sp>
      <p:sp>
        <p:nvSpPr>
          <p:cNvPr id="8" name="Espace réservé du contenu 7"/>
          <p:cNvSpPr txBox="1">
            <a:spLocks/>
          </p:cNvSpPr>
          <p:nvPr>
            <p:custDataLst>
              <p:tags r:id="rId2"/>
            </p:custDataLst>
          </p:nvPr>
        </p:nvSpPr>
        <p:spPr>
          <a:xfrm>
            <a:off x="2883128" y="1719943"/>
            <a:ext cx="10058400" cy="422910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12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8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9pPr>
          </a:lstStyle>
          <a:p>
            <a:endParaRPr lang="fr-CA" b="1" dirty="0" smtClean="0">
              <a:effectLst>
                <a:outerShdw blurRad="38100" dist="38100" dir="2700000" algn="tl">
                  <a:srgbClr val="000000">
                    <a:alpha val="43137"/>
                  </a:srgbClr>
                </a:outerShdw>
              </a:effectLst>
            </a:endParaRPr>
          </a:p>
          <a:p>
            <a:r>
              <a:rPr lang="fr-CA" b="1" dirty="0" smtClean="0">
                <a:effectLst>
                  <a:outerShdw blurRad="38100" dist="38100" dir="2700000" algn="tl">
                    <a:srgbClr val="000000">
                      <a:alpha val="43137"/>
                    </a:srgbClr>
                  </a:outerShdw>
                </a:effectLst>
              </a:rPr>
              <a:t>	</a:t>
            </a:r>
            <a:endParaRPr lang="fr-CA" b="1" dirty="0">
              <a:effectLst>
                <a:outerShdw blurRad="38100" dist="38100" dir="2700000" algn="tl">
                  <a:srgbClr val="000000">
                    <a:alpha val="43137"/>
                  </a:srgbClr>
                </a:outerShdw>
              </a:effectLst>
            </a:endParaRPr>
          </a:p>
        </p:txBody>
      </p:sp>
      <p:sp>
        <p:nvSpPr>
          <p:cNvPr id="4" name="Espace réservé du contenu 13"/>
          <p:cNvSpPr txBox="1">
            <a:spLocks/>
          </p:cNvSpPr>
          <p:nvPr>
            <p:custDataLst>
              <p:tags r:id="rId3"/>
            </p:custDataLst>
          </p:nvPr>
        </p:nvSpPr>
        <p:spPr>
          <a:xfrm>
            <a:off x="2808397" y="2286855"/>
            <a:ext cx="9383603" cy="422910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12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8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 phénomène d’érosion est un processus naturel qui modifie le paysage.</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Il existe plusieurs agents d’érosion.</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Les phénomènes climatiques extrêmes amplifient les effets de l’érosion.</a:t>
            </a:r>
          </a:p>
          <a:p>
            <a:pPr marL="342900" indent="-342900" algn="just">
              <a:buClr>
                <a:srgbClr val="9A5315"/>
              </a:buClr>
              <a:buFont typeface="Arial" panose="020B0604020202020204" pitchFamily="34" charset="0"/>
              <a:buChar char="•"/>
            </a:pPr>
            <a:endParaRPr lang="fr-FR" noProof="1">
              <a:solidFill>
                <a:schemeClr val="tx1">
                  <a:lumMod val="50000"/>
                </a:schemeClr>
              </a:solidFill>
            </a:endParaRPr>
          </a:p>
          <a:p>
            <a:pPr marL="342900" indent="-342900" algn="just">
              <a:buClr>
                <a:srgbClr val="9A5315"/>
              </a:buClr>
              <a:buFont typeface="Arial" panose="020B0604020202020204" pitchFamily="34" charset="0"/>
              <a:buChar char="•"/>
            </a:pPr>
            <a:endParaRPr lang="fr-FR" noProof="1">
              <a:solidFill>
                <a:schemeClr val="tx1">
                  <a:lumMod val="50000"/>
                </a:schemeClr>
              </a:solidFill>
            </a:endParaRPr>
          </a:p>
          <a:p>
            <a:pPr marL="342900" indent="-342900" algn="just">
              <a:buClr>
                <a:srgbClr val="9A5315"/>
              </a:buClr>
              <a:buFont typeface="Arial" panose="020B0604020202020204" pitchFamily="34" charset="0"/>
              <a:buChar char="•"/>
            </a:pPr>
            <a:endParaRPr lang="fr-FR" noProof="1" smtClean="0">
              <a:solidFill>
                <a:schemeClr val="tx1">
                  <a:lumMod val="50000"/>
                </a:schemeClr>
              </a:solidFill>
            </a:endParaRPr>
          </a:p>
          <a:p>
            <a:pPr marL="342900" indent="-342900" algn="just">
              <a:buClr>
                <a:srgbClr val="9A5315"/>
              </a:buClr>
              <a:buFont typeface="Arial" panose="020B0604020202020204" pitchFamily="34" charset="0"/>
              <a:buChar char="•"/>
            </a:pPr>
            <a:endParaRPr lang="fr-FR" noProof="1">
              <a:solidFill>
                <a:schemeClr val="tx1">
                  <a:lumMod val="50000"/>
                </a:schemeClr>
              </a:solidFill>
            </a:endParaRPr>
          </a:p>
        </p:txBody>
      </p:sp>
    </p:spTree>
    <p:extLst>
      <p:ext uri="{BB962C8B-B14F-4D97-AF65-F5344CB8AC3E}">
        <p14:creationId xmlns:p14="http://schemas.microsoft.com/office/powerpoint/2010/main" val="184508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8"/>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5"/>
</p:tagLst>
</file>

<file path=ppt/tags/tag16.xml><?xml version="1.0" encoding="utf-8"?>
<p:tagLst xmlns:a="http://schemas.openxmlformats.org/drawingml/2006/main" xmlns:r="http://schemas.openxmlformats.org/officeDocument/2006/relationships" xmlns:p="http://schemas.openxmlformats.org/presentationml/2006/main">
  <p:tag name="NUM" val="6"/>
</p:tagLst>
</file>

<file path=ppt/tags/tag17.xml><?xml version="1.0" encoding="utf-8"?>
<p:tagLst xmlns:a="http://schemas.openxmlformats.org/drawingml/2006/main" xmlns:r="http://schemas.openxmlformats.org/officeDocument/2006/relationships" xmlns:p="http://schemas.openxmlformats.org/presentationml/2006/main">
  <p:tag name="NUM" val="7"/>
</p:tagLst>
</file>

<file path=ppt/tags/tag18.xml><?xml version="1.0" encoding="utf-8"?>
<p:tagLst xmlns:a="http://schemas.openxmlformats.org/drawingml/2006/main" xmlns:r="http://schemas.openxmlformats.org/officeDocument/2006/relationships" xmlns:p="http://schemas.openxmlformats.org/presentationml/2006/main">
  <p:tag name="NUM" val="8"/>
</p:tagLst>
</file>

<file path=ppt/tags/tag19.xml><?xml version="1.0" encoding="utf-8"?>
<p:tagLst xmlns:a="http://schemas.openxmlformats.org/drawingml/2006/main" xmlns:r="http://schemas.openxmlformats.org/officeDocument/2006/relationships" xmlns:p="http://schemas.openxmlformats.org/presentationml/2006/main">
  <p:tag name="NUM" val="9"/>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7"/>
</p:tagLst>
</file>

<file path=ppt/tags/tag27.xml><?xml version="1.0" encoding="utf-8"?>
<p:tagLst xmlns:a="http://schemas.openxmlformats.org/drawingml/2006/main" xmlns:r="http://schemas.openxmlformats.org/officeDocument/2006/relationships" xmlns:p="http://schemas.openxmlformats.org/presentationml/2006/main">
  <p:tag name="NUM" val="8"/>
</p:tagLst>
</file>

<file path=ppt/tags/tag28.xml><?xml version="1.0" encoding="utf-8"?>
<p:tagLst xmlns:a="http://schemas.openxmlformats.org/drawingml/2006/main" xmlns:r="http://schemas.openxmlformats.org/officeDocument/2006/relationships" xmlns:p="http://schemas.openxmlformats.org/presentationml/2006/main">
  <p:tag name="NUM" val="9"/>
</p:tagLst>
</file>

<file path=ppt/tags/tag29.xml><?xml version="1.0" encoding="utf-8"?>
<p:tagLst xmlns:a="http://schemas.openxmlformats.org/drawingml/2006/main" xmlns:r="http://schemas.openxmlformats.org/officeDocument/2006/relationships" xmlns:p="http://schemas.openxmlformats.org/presentationml/2006/main">
  <p:tag name="NUM" val="10"/>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3"/>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4"/>
</p:tagLst>
</file>

<file path=ppt/tags/tag37.xml><?xml version="1.0" encoding="utf-8"?>
<p:tagLst xmlns:a="http://schemas.openxmlformats.org/drawingml/2006/main" xmlns:r="http://schemas.openxmlformats.org/officeDocument/2006/relationships" xmlns:p="http://schemas.openxmlformats.org/presentationml/2006/main">
  <p:tag name="NUM" val="5"/>
</p:tagLst>
</file>

<file path=ppt/tags/tag38.xml><?xml version="1.0" encoding="utf-8"?>
<p:tagLst xmlns:a="http://schemas.openxmlformats.org/drawingml/2006/main" xmlns:r="http://schemas.openxmlformats.org/officeDocument/2006/relationships" xmlns:p="http://schemas.openxmlformats.org/presentationml/2006/main">
  <p:tag name="NUM" val="6"/>
</p:tagLst>
</file>

<file path=ppt/tags/tag39.xml><?xml version="1.0" encoding="utf-8"?>
<p:tagLst xmlns:a="http://schemas.openxmlformats.org/drawingml/2006/main" xmlns:r="http://schemas.openxmlformats.org/officeDocument/2006/relationships" xmlns:p="http://schemas.openxmlformats.org/presentationml/2006/main">
  <p:tag name="NUM" val="7"/>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8"/>
</p:tagLst>
</file>

<file path=ppt/tags/tag41.xml><?xml version="1.0" encoding="utf-8"?>
<p:tagLst xmlns:a="http://schemas.openxmlformats.org/drawingml/2006/main" xmlns:r="http://schemas.openxmlformats.org/officeDocument/2006/relationships" xmlns:p="http://schemas.openxmlformats.org/presentationml/2006/main">
  <p:tag name="NUM" val="9"/>
</p:tagLst>
</file>

<file path=ppt/tags/tag42.xml><?xml version="1.0" encoding="utf-8"?>
<p:tagLst xmlns:a="http://schemas.openxmlformats.org/drawingml/2006/main" xmlns:r="http://schemas.openxmlformats.org/officeDocument/2006/relationships" xmlns:p="http://schemas.openxmlformats.org/presentationml/2006/main">
  <p:tag name="NUM" val="10"/>
</p:tagLst>
</file>

<file path=ppt/tags/tag43.xml><?xml version="1.0" encoding="utf-8"?>
<p:tagLst xmlns:a="http://schemas.openxmlformats.org/drawingml/2006/main" xmlns:r="http://schemas.openxmlformats.org/officeDocument/2006/relationships" xmlns:p="http://schemas.openxmlformats.org/presentationml/2006/main">
  <p:tag name="NUM" val="11"/>
</p:tagLst>
</file>

<file path=ppt/tags/tag44.xml><?xml version="1.0" encoding="utf-8"?>
<p:tagLst xmlns:a="http://schemas.openxmlformats.org/drawingml/2006/main" xmlns:r="http://schemas.openxmlformats.org/officeDocument/2006/relationships" xmlns:p="http://schemas.openxmlformats.org/presentationml/2006/main">
  <p:tag name="NUM" val="12"/>
</p:tagLst>
</file>

<file path=ppt/tags/tag45.xml><?xml version="1.0" encoding="utf-8"?>
<p:tagLst xmlns:a="http://schemas.openxmlformats.org/drawingml/2006/main" xmlns:r="http://schemas.openxmlformats.org/officeDocument/2006/relationships" xmlns:p="http://schemas.openxmlformats.org/presentationml/2006/main">
  <p:tag name="NUM" val="13"/>
</p:tagLst>
</file>

<file path=ppt/tags/tag46.xml><?xml version="1.0" encoding="utf-8"?>
<p:tagLst xmlns:a="http://schemas.openxmlformats.org/drawingml/2006/main" xmlns:r="http://schemas.openxmlformats.org/officeDocument/2006/relationships" xmlns:p="http://schemas.openxmlformats.org/presentationml/2006/main">
  <p:tag name="NUM" val="14"/>
</p:tagLst>
</file>

<file path=ppt/tags/tag47.xml><?xml version="1.0" encoding="utf-8"?>
<p:tagLst xmlns:a="http://schemas.openxmlformats.org/drawingml/2006/main" xmlns:r="http://schemas.openxmlformats.org/officeDocument/2006/relationships" xmlns:p="http://schemas.openxmlformats.org/presentationml/2006/main">
  <p:tag name="NUM" val="15"/>
</p:tagLst>
</file>

<file path=ppt/tags/tag48.xml><?xml version="1.0" encoding="utf-8"?>
<p:tagLst xmlns:a="http://schemas.openxmlformats.org/drawingml/2006/main" xmlns:r="http://schemas.openxmlformats.org/officeDocument/2006/relationships" xmlns:p="http://schemas.openxmlformats.org/presentationml/2006/main">
  <p:tag name="NUM" val="16"/>
</p:tagLst>
</file>

<file path=ppt/tags/tag49.xml><?xml version="1.0" encoding="utf-8"?>
<p:tagLst xmlns:a="http://schemas.openxmlformats.org/drawingml/2006/main" xmlns:r="http://schemas.openxmlformats.org/officeDocument/2006/relationships" xmlns:p="http://schemas.openxmlformats.org/presentationml/2006/main">
  <p:tag name="NUM" val="17"/>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18"/>
</p:tagLst>
</file>

<file path=ppt/tags/tag51.xml><?xml version="1.0" encoding="utf-8"?>
<p:tagLst xmlns:a="http://schemas.openxmlformats.org/drawingml/2006/main" xmlns:r="http://schemas.openxmlformats.org/officeDocument/2006/relationships" xmlns:p="http://schemas.openxmlformats.org/presentationml/2006/main">
  <p:tag name="NUM" val="19"/>
</p:tagLst>
</file>

<file path=ppt/tags/tag52.xml><?xml version="1.0" encoding="utf-8"?>
<p:tagLst xmlns:a="http://schemas.openxmlformats.org/drawingml/2006/main" xmlns:r="http://schemas.openxmlformats.org/officeDocument/2006/relationships" xmlns:p="http://schemas.openxmlformats.org/presentationml/2006/main">
  <p:tag name="NUM" val="20"/>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3"/>
</p:tagLst>
</file>

<file path=ppt/tags/tag56.xml><?xml version="1.0" encoding="utf-8"?>
<p:tagLst xmlns:a="http://schemas.openxmlformats.org/drawingml/2006/main" xmlns:r="http://schemas.openxmlformats.org/officeDocument/2006/relationships" xmlns:p="http://schemas.openxmlformats.org/presentationml/2006/main">
  <p:tag name="NUM" val="4"/>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7"/>
</p:tagLst>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L'érosion" id="{404CC07A-2BC4-4DE9-85A7-46F4E383BBD6}" vid="{96B1335B-C7DD-4DBB-B339-A79EC9438A92}"/>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167F96A-C2ED-4D5B-8EFB-A18C6982D3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nature aux couleurs vives, paysage illustré (grand écran)</Template>
  <TotalTime>0</TotalTime>
  <Words>624</Words>
  <Application>Microsoft Office PowerPoint</Application>
  <PresentationFormat>Grand écran</PresentationFormat>
  <Paragraphs>96</Paragraphs>
  <Slides>9</Slides>
  <Notes>9</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9</vt:i4>
      </vt:variant>
    </vt:vector>
  </HeadingPairs>
  <TitlesOfParts>
    <vt:vector size="13" baseType="lpstr">
      <vt:lpstr>Arial</vt:lpstr>
      <vt:lpstr>Calibri</vt:lpstr>
      <vt:lpstr>Segoe Print</vt:lpstr>
      <vt:lpstr>Nature Illustration 16x9</vt:lpstr>
      <vt:lpstr>Comprendre les changements climatiques</vt:lpstr>
      <vt:lpstr>L’érosion</vt:lpstr>
      <vt:lpstr>L’érosion</vt:lpstr>
      <vt:lpstr>L’érosion</vt:lpstr>
      <vt:lpstr>L’érosion</vt:lpstr>
      <vt:lpstr>L’érosion</vt:lpstr>
      <vt:lpstr>L’érosion</vt:lpstr>
      <vt:lpstr>L’érosion</vt:lpstr>
      <vt:lpstr>L’érosion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2013-03-20T17:50:58Z</dcterms:created>
  <dcterms:modified xsi:type="dcterms:W3CDTF">2013-09-20T15:24:31Z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TC034313779991</vt:lpwstr>
  </property>
</Properties>
</file>